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8" r:id="rId2"/>
    <p:sldId id="260" r:id="rId3"/>
    <p:sldId id="270" r:id="rId4"/>
    <p:sldId id="271" r:id="rId5"/>
    <p:sldId id="272" r:id="rId6"/>
    <p:sldId id="273" r:id="rId7"/>
    <p:sldId id="274" r:id="rId8"/>
    <p:sldId id="267" r:id="rId9"/>
    <p:sldId id="277" r:id="rId10"/>
    <p:sldId id="275" r:id="rId11"/>
    <p:sldId id="276" r:id="rId12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7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3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\cholesky-computing\final%20results\windows10%20final%20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\cholesky-computing\final%20results\linux%20final%20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\cholesky-computing\final%20results\windows10%20final%20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\cholesky-computing\final%20results\linux%20final%20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\cholesky-computing\final%20results\windows10%20final%20resul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\cholesky-computing\final%20results\linux%20final%20resul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\cholesky-computing\final%20results\windows10%20final%20result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\cholesky-computing\final%20results\linux%20final%20result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Matlab - Windows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chol_size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Foglio2!$B$9:$B$12</c:f>
              <c:strCache>
                <c:ptCount val="4"/>
                <c:pt idx="0">
                  <c:v>ex15.mtx</c:v>
                </c:pt>
                <c:pt idx="1">
                  <c:v>shallow_water1.mtx</c:v>
                </c:pt>
                <c:pt idx="2">
                  <c:v>cfd1.mtx</c:v>
                </c:pt>
                <c:pt idx="3">
                  <c:v>cfd2.mtx</c:v>
                </c:pt>
              </c:strCache>
            </c:strRef>
          </c:cat>
          <c:val>
            <c:numRef>
              <c:f>Foglio2!$I$9:$I$12</c:f>
              <c:numCache>
                <c:formatCode>General</c:formatCode>
                <c:ptCount val="4"/>
                <c:pt idx="0">
                  <c:v>4186000</c:v>
                </c:pt>
                <c:pt idx="1">
                  <c:v>368859400</c:v>
                </c:pt>
                <c:pt idx="2">
                  <c:v>1268173672</c:v>
                </c:pt>
                <c:pt idx="3">
                  <c:v>2498198312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56-443D-BD84-30327606E463}"/>
            </c:ext>
          </c:extLst>
        </c:ser>
        <c:ser>
          <c:idx val="1"/>
          <c:order val="1"/>
          <c:tx>
            <c:v>total_time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Foglio2!$B$9:$B$12</c:f>
              <c:strCache>
                <c:ptCount val="4"/>
                <c:pt idx="0">
                  <c:v>ex15.mtx</c:v>
                </c:pt>
                <c:pt idx="1">
                  <c:v>shallow_water1.mtx</c:v>
                </c:pt>
                <c:pt idx="2">
                  <c:v>cfd1.mtx</c:v>
                </c:pt>
                <c:pt idx="3">
                  <c:v>cfd2.mtx</c:v>
                </c:pt>
              </c:strCache>
            </c:strRef>
          </c:cat>
          <c:val>
            <c:numRef>
              <c:f>Foglio2!$L$9:$L$12</c:f>
              <c:numCache>
                <c:formatCode>General</c:formatCode>
                <c:ptCount val="4"/>
                <c:pt idx="0">
                  <c:v>272.11360000000002</c:v>
                </c:pt>
                <c:pt idx="1">
                  <c:v>5471.7317000000003</c:v>
                </c:pt>
                <c:pt idx="2">
                  <c:v>8588.9904000000006</c:v>
                </c:pt>
                <c:pt idx="3">
                  <c:v>15147.8421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D56-443D-BD84-30327606E463}"/>
            </c:ext>
          </c:extLst>
        </c:ser>
        <c:ser>
          <c:idx val="2"/>
          <c:order val="2"/>
          <c:tx>
            <c:v>err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Foglio2!$B$9:$B$12</c:f>
              <c:strCache>
                <c:ptCount val="4"/>
                <c:pt idx="0">
                  <c:v>ex15.mtx</c:v>
                </c:pt>
                <c:pt idx="1">
                  <c:v>shallow_water1.mtx</c:v>
                </c:pt>
                <c:pt idx="2">
                  <c:v>cfd1.mtx</c:v>
                </c:pt>
                <c:pt idx="3">
                  <c:v>cfd2.mtx</c:v>
                </c:pt>
              </c:strCache>
            </c:strRef>
          </c:cat>
          <c:val>
            <c:numRef>
              <c:f>Foglio2!$K$9:$K$12</c:f>
              <c:numCache>
                <c:formatCode>General</c:formatCode>
                <c:ptCount val="4"/>
                <c:pt idx="0">
                  <c:v>8.5530676175293696E-7</c:v>
                </c:pt>
                <c:pt idx="1">
                  <c:v>3.2036731129880599E-16</c:v>
                </c:pt>
                <c:pt idx="2">
                  <c:v>2.3847712940277298E-13</c:v>
                </c:pt>
                <c:pt idx="3">
                  <c:v>6.7556406837391204E-13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D56-443D-BD84-30327606E4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6070255"/>
        <c:axId val="560842191"/>
        <c:extLst>
          <c:ext xmlns:c15="http://schemas.microsoft.com/office/drawing/2012/chart" uri="{02D57815-91ED-43cb-92C2-25804820EDAC}">
            <c15:filteredLineSeries>
              <c15:ser>
                <c:idx val="3"/>
                <c:order val="3"/>
                <c:tx>
                  <c:v>name</c:v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Foglio2!$B$9:$B$12</c15:sqref>
                        </c15:formulaRef>
                      </c:ext>
                    </c:extLst>
                    <c:strCache>
                      <c:ptCount val="4"/>
                      <c:pt idx="0">
                        <c:v>ex15.mtx</c:v>
                      </c:pt>
                      <c:pt idx="1">
                        <c:v>shallow_water1.mtx</c:v>
                      </c:pt>
                      <c:pt idx="2">
                        <c:v>cfd1.mtx</c:v>
                      </c:pt>
                      <c:pt idx="3">
                        <c:v>cfd2.mtx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Foglio2!$B$9:$B$12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CD56-443D-BD84-30327606E463}"/>
                  </c:ext>
                </c:extLst>
              </c15:ser>
            </c15:filteredLineSeries>
          </c:ext>
        </c:extLst>
      </c:lineChart>
      <c:catAx>
        <c:axId val="696070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60842191"/>
        <c:crosses val="autoZero"/>
        <c:auto val="1"/>
        <c:lblAlgn val="ctr"/>
        <c:lblOffset val="100"/>
        <c:noMultiLvlLbl val="0"/>
      </c:catAx>
      <c:valAx>
        <c:axId val="560842191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96070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2"/>
    </a:solidFill>
    <a:ln>
      <a:noFill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Matlab - Linux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9.8092557592815321E-2"/>
          <c:y val="0.15871555243469671"/>
          <c:w val="0.70304591568183528"/>
          <c:h val="0.79421324031856122"/>
        </c:manualLayout>
      </c:layout>
      <c:lineChart>
        <c:grouping val="standard"/>
        <c:varyColors val="0"/>
        <c:ser>
          <c:idx val="0"/>
          <c:order val="0"/>
          <c:tx>
            <c:v>chol_size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Foglio2!$B$9:$B$12</c:f>
              <c:strCache>
                <c:ptCount val="4"/>
                <c:pt idx="0">
                  <c:v>ex15.mtx</c:v>
                </c:pt>
                <c:pt idx="1">
                  <c:v>shallow_water1.mtx</c:v>
                </c:pt>
                <c:pt idx="2">
                  <c:v>cfd1.mtx</c:v>
                </c:pt>
                <c:pt idx="3">
                  <c:v>cfd2.mtx</c:v>
                </c:pt>
              </c:strCache>
            </c:strRef>
          </c:cat>
          <c:val>
            <c:numRef>
              <c:f>Foglio2!$I$9:$I$12</c:f>
              <c:numCache>
                <c:formatCode>General</c:formatCode>
                <c:ptCount val="4"/>
                <c:pt idx="0">
                  <c:v>4186000</c:v>
                </c:pt>
                <c:pt idx="1">
                  <c:v>368859400</c:v>
                </c:pt>
                <c:pt idx="2">
                  <c:v>1268173672</c:v>
                </c:pt>
                <c:pt idx="3">
                  <c:v>2498198312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49-413E-B0D6-55922C61CC28}"/>
            </c:ext>
          </c:extLst>
        </c:ser>
        <c:ser>
          <c:idx val="1"/>
          <c:order val="1"/>
          <c:tx>
            <c:v>total_time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Foglio2!$B$9:$B$12</c:f>
              <c:strCache>
                <c:ptCount val="4"/>
                <c:pt idx="0">
                  <c:v>ex15.mtx</c:v>
                </c:pt>
                <c:pt idx="1">
                  <c:v>shallow_water1.mtx</c:v>
                </c:pt>
                <c:pt idx="2">
                  <c:v>cfd1.mtx</c:v>
                </c:pt>
                <c:pt idx="3">
                  <c:v>cfd2.mtx</c:v>
                </c:pt>
              </c:strCache>
            </c:strRef>
          </c:cat>
          <c:val>
            <c:numRef>
              <c:f>Foglio2!$L$9:$L$12</c:f>
              <c:numCache>
                <c:formatCode>General</c:formatCode>
                <c:ptCount val="4"/>
                <c:pt idx="0">
                  <c:v>168.453</c:v>
                </c:pt>
                <c:pt idx="1">
                  <c:v>4969.5200000000004</c:v>
                </c:pt>
                <c:pt idx="2">
                  <c:v>9084.8689999999988</c:v>
                </c:pt>
                <c:pt idx="3">
                  <c:v>15039.547999999999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749-413E-B0D6-55922C61CC28}"/>
            </c:ext>
          </c:extLst>
        </c:ser>
        <c:ser>
          <c:idx val="2"/>
          <c:order val="2"/>
          <c:tx>
            <c:v>err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Foglio2!$B$9:$B$12</c:f>
              <c:strCache>
                <c:ptCount val="4"/>
                <c:pt idx="0">
                  <c:v>ex15.mtx</c:v>
                </c:pt>
                <c:pt idx="1">
                  <c:v>shallow_water1.mtx</c:v>
                </c:pt>
                <c:pt idx="2">
                  <c:v>cfd1.mtx</c:v>
                </c:pt>
                <c:pt idx="3">
                  <c:v>cfd2.mtx</c:v>
                </c:pt>
              </c:strCache>
            </c:strRef>
          </c:cat>
          <c:val>
            <c:numRef>
              <c:f>Foglio2!$K$9:$K$12</c:f>
              <c:numCache>
                <c:formatCode>General</c:formatCode>
                <c:ptCount val="4"/>
                <c:pt idx="0">
                  <c:v>8.5530676175293696E-7</c:v>
                </c:pt>
                <c:pt idx="1">
                  <c:v>3.2036731129880599E-16</c:v>
                </c:pt>
                <c:pt idx="2">
                  <c:v>2.3847712940277298E-13</c:v>
                </c:pt>
                <c:pt idx="3">
                  <c:v>6.7556406837391204E-13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749-413E-B0D6-55922C61CC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2155791"/>
        <c:axId val="563039743"/>
        <c:extLst>
          <c:ext xmlns:c15="http://schemas.microsoft.com/office/drawing/2012/chart" uri="{02D57815-91ED-43cb-92C2-25804820EDAC}">
            <c15:filteredLineSeries>
              <c15:ser>
                <c:idx val="3"/>
                <c:order val="3"/>
                <c:tx>
                  <c:v>name</c:v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Foglio2!$B$9:$B$12</c15:sqref>
                        </c15:formulaRef>
                      </c:ext>
                    </c:extLst>
                    <c:strCache>
                      <c:ptCount val="4"/>
                      <c:pt idx="0">
                        <c:v>ex15.mtx</c:v>
                      </c:pt>
                      <c:pt idx="1">
                        <c:v>shallow_water1.mtx</c:v>
                      </c:pt>
                      <c:pt idx="2">
                        <c:v>cfd1.mtx</c:v>
                      </c:pt>
                      <c:pt idx="3">
                        <c:v>cfd2.mtx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Foglio2!$B$9:$B$12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9749-413E-B0D6-55922C61CC28}"/>
                  </c:ext>
                </c:extLst>
              </c15:ser>
            </c15:filteredLineSeries>
          </c:ext>
        </c:extLst>
      </c:lineChart>
      <c:catAx>
        <c:axId val="622155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63039743"/>
        <c:crosses val="autoZero"/>
        <c:auto val="1"/>
        <c:lblAlgn val="ctr"/>
        <c:lblOffset val="100"/>
        <c:noMultiLvlLbl val="0"/>
      </c:catAx>
      <c:valAx>
        <c:axId val="563039743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22155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2"/>
    </a:solidFill>
    <a:ln>
      <a:noFill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C++ - Windows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chol_size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Foglio2!$B$2:$B$8</c:f>
              <c:strCache>
                <c:ptCount val="7"/>
                <c:pt idx="0">
                  <c:v>ex15.mtx</c:v>
                </c:pt>
                <c:pt idx="1">
                  <c:v>shallow_water1.mtx</c:v>
                </c:pt>
                <c:pt idx="2">
                  <c:v>cfd1.mtx</c:v>
                </c:pt>
                <c:pt idx="3">
                  <c:v>cfd2.mtx</c:v>
                </c:pt>
                <c:pt idx="4">
                  <c:v>parabolic_fem.mtx</c:v>
                </c:pt>
                <c:pt idx="5">
                  <c:v>apache2.mtx</c:v>
                </c:pt>
                <c:pt idx="6">
                  <c:v>G3_circuit.mtx</c:v>
                </c:pt>
              </c:strCache>
            </c:strRef>
          </c:cat>
          <c:val>
            <c:numRef>
              <c:f>Foglio2!$I$2:$I$8</c:f>
              <c:numCache>
                <c:formatCode>General</c:formatCode>
                <c:ptCount val="7"/>
                <c:pt idx="0">
                  <c:v>2774968</c:v>
                </c:pt>
                <c:pt idx="1">
                  <c:v>27857172</c:v>
                </c:pt>
                <c:pt idx="2">
                  <c:v>406911040</c:v>
                </c:pt>
                <c:pt idx="3">
                  <c:v>904888848</c:v>
                </c:pt>
                <c:pt idx="4">
                  <c:v>435446512</c:v>
                </c:pt>
                <c:pt idx="5">
                  <c:v>2671760416</c:v>
                </c:pt>
                <c:pt idx="6">
                  <c:v>2039944908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9D-4BE5-B592-E9EF15E75E7F}"/>
            </c:ext>
          </c:extLst>
        </c:ser>
        <c:ser>
          <c:idx val="1"/>
          <c:order val="1"/>
          <c:tx>
            <c:v>total_time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Foglio2!$B$2:$B$8</c:f>
              <c:strCache>
                <c:ptCount val="7"/>
                <c:pt idx="0">
                  <c:v>ex15.mtx</c:v>
                </c:pt>
                <c:pt idx="1">
                  <c:v>shallow_water1.mtx</c:v>
                </c:pt>
                <c:pt idx="2">
                  <c:v>cfd1.mtx</c:v>
                </c:pt>
                <c:pt idx="3">
                  <c:v>cfd2.mtx</c:v>
                </c:pt>
                <c:pt idx="4">
                  <c:v>parabolic_fem.mtx</c:v>
                </c:pt>
                <c:pt idx="5">
                  <c:v>apache2.mtx</c:v>
                </c:pt>
                <c:pt idx="6">
                  <c:v>G3_circuit.mtx</c:v>
                </c:pt>
              </c:strCache>
            </c:strRef>
          </c:cat>
          <c:val>
            <c:numRef>
              <c:f>Foglio2!$L$2:$L$8</c:f>
              <c:numCache>
                <c:formatCode>General</c:formatCode>
                <c:ptCount val="7"/>
                <c:pt idx="0">
                  <c:v>171</c:v>
                </c:pt>
                <c:pt idx="1">
                  <c:v>3467</c:v>
                </c:pt>
                <c:pt idx="2">
                  <c:v>118484</c:v>
                </c:pt>
                <c:pt idx="3">
                  <c:v>465858</c:v>
                </c:pt>
                <c:pt idx="4">
                  <c:v>71546</c:v>
                </c:pt>
                <c:pt idx="5">
                  <c:v>1626702</c:v>
                </c:pt>
                <c:pt idx="6">
                  <c:v>786299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09D-4BE5-B592-E9EF15E75E7F}"/>
            </c:ext>
          </c:extLst>
        </c:ser>
        <c:ser>
          <c:idx val="2"/>
          <c:order val="2"/>
          <c:tx>
            <c:v>err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Foglio2!$B$2:$B$8</c:f>
              <c:strCache>
                <c:ptCount val="7"/>
                <c:pt idx="0">
                  <c:v>ex15.mtx</c:v>
                </c:pt>
                <c:pt idx="1">
                  <c:v>shallow_water1.mtx</c:v>
                </c:pt>
                <c:pt idx="2">
                  <c:v>cfd1.mtx</c:v>
                </c:pt>
                <c:pt idx="3">
                  <c:v>cfd2.mtx</c:v>
                </c:pt>
                <c:pt idx="4">
                  <c:v>parabolic_fem.mtx</c:v>
                </c:pt>
                <c:pt idx="5">
                  <c:v>apache2.mtx</c:v>
                </c:pt>
                <c:pt idx="6">
                  <c:v>G3_circuit.mtx</c:v>
                </c:pt>
              </c:strCache>
            </c:strRef>
          </c:cat>
          <c:val>
            <c:numRef>
              <c:f>Foglio2!$K$2:$K$8</c:f>
              <c:numCache>
                <c:formatCode>General</c:formatCode>
                <c:ptCount val="7"/>
                <c:pt idx="0">
                  <c:v>7.9530000000000003E-7</c:v>
                </c:pt>
                <c:pt idx="1">
                  <c:v>2.7971300000000002E-16</c:v>
                </c:pt>
                <c:pt idx="2">
                  <c:v>1.8825099999999998E-12</c:v>
                </c:pt>
                <c:pt idx="3">
                  <c:v>6.3119199999999996E-12</c:v>
                </c:pt>
                <c:pt idx="4">
                  <c:v>2.35935E-12</c:v>
                </c:pt>
                <c:pt idx="5">
                  <c:v>7.6493300000000004E-11</c:v>
                </c:pt>
                <c:pt idx="6">
                  <c:v>7.5431099999999993E-12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09D-4BE5-B592-E9EF15E75E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9658191"/>
        <c:axId val="560833455"/>
        <c:extLst>
          <c:ext xmlns:c15="http://schemas.microsoft.com/office/drawing/2012/chart" uri="{02D57815-91ED-43cb-92C2-25804820EDAC}">
            <c15:filteredLineSeries>
              <c15:ser>
                <c:idx val="3"/>
                <c:order val="3"/>
                <c:tx>
                  <c:v>name</c:v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Foglio2!$B$2:$B$8</c15:sqref>
                        </c15:formulaRef>
                      </c:ext>
                    </c:extLst>
                    <c:strCache>
                      <c:ptCount val="7"/>
                      <c:pt idx="0">
                        <c:v>ex15.mtx</c:v>
                      </c:pt>
                      <c:pt idx="1">
                        <c:v>shallow_water1.mtx</c:v>
                      </c:pt>
                      <c:pt idx="2">
                        <c:v>cfd1.mtx</c:v>
                      </c:pt>
                      <c:pt idx="3">
                        <c:v>cfd2.mtx</c:v>
                      </c:pt>
                      <c:pt idx="4">
                        <c:v>parabolic_fem.mtx</c:v>
                      </c:pt>
                      <c:pt idx="5">
                        <c:v>apache2.mtx</c:v>
                      </c:pt>
                      <c:pt idx="6">
                        <c:v>G3_circuit.mtx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Foglio2!$B$2:$B$8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509D-4BE5-B592-E9EF15E75E7F}"/>
                  </c:ext>
                </c:extLst>
              </c15:ser>
            </c15:filteredLineSeries>
          </c:ext>
        </c:extLst>
      </c:lineChart>
      <c:catAx>
        <c:axId val="569658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60833455"/>
        <c:crosses val="autoZero"/>
        <c:auto val="1"/>
        <c:lblAlgn val="ctr"/>
        <c:lblOffset val="100"/>
        <c:noMultiLvlLbl val="0"/>
      </c:catAx>
      <c:valAx>
        <c:axId val="56083345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69658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2"/>
    </a:solidFill>
    <a:ln>
      <a:noFill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C++ - Linux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chol_size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Foglio2!$B$2:$B$8</c:f>
              <c:strCache>
                <c:ptCount val="7"/>
                <c:pt idx="0">
                  <c:v>ex15.mtx</c:v>
                </c:pt>
                <c:pt idx="1">
                  <c:v>shallow_water1.mtx</c:v>
                </c:pt>
                <c:pt idx="2">
                  <c:v>cfd1.mtx</c:v>
                </c:pt>
                <c:pt idx="3">
                  <c:v>cfd2.mtx</c:v>
                </c:pt>
                <c:pt idx="4">
                  <c:v>parabolic_fem.mtx</c:v>
                </c:pt>
                <c:pt idx="5">
                  <c:v>apache2.mtx</c:v>
                </c:pt>
                <c:pt idx="6">
                  <c:v>G3_circuit.mtx</c:v>
                </c:pt>
              </c:strCache>
            </c:strRef>
          </c:cat>
          <c:val>
            <c:numRef>
              <c:f>Foglio2!$I$2:$I$8</c:f>
              <c:numCache>
                <c:formatCode>General</c:formatCode>
                <c:ptCount val="7"/>
                <c:pt idx="0">
                  <c:v>2774968</c:v>
                </c:pt>
                <c:pt idx="1">
                  <c:v>27857172</c:v>
                </c:pt>
                <c:pt idx="2">
                  <c:v>406911040</c:v>
                </c:pt>
                <c:pt idx="3">
                  <c:v>904888848</c:v>
                </c:pt>
                <c:pt idx="4">
                  <c:v>435446512</c:v>
                </c:pt>
                <c:pt idx="5">
                  <c:v>2671760416</c:v>
                </c:pt>
                <c:pt idx="6">
                  <c:v>2039944908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0A0-412C-B413-9F2FD48CD982}"/>
            </c:ext>
          </c:extLst>
        </c:ser>
        <c:ser>
          <c:idx val="1"/>
          <c:order val="1"/>
          <c:tx>
            <c:v>total_time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Foglio2!$B$2:$B$8</c:f>
              <c:strCache>
                <c:ptCount val="7"/>
                <c:pt idx="0">
                  <c:v>ex15.mtx</c:v>
                </c:pt>
                <c:pt idx="1">
                  <c:v>shallow_water1.mtx</c:v>
                </c:pt>
                <c:pt idx="2">
                  <c:v>cfd1.mtx</c:v>
                </c:pt>
                <c:pt idx="3">
                  <c:v>cfd2.mtx</c:v>
                </c:pt>
                <c:pt idx="4">
                  <c:v>parabolic_fem.mtx</c:v>
                </c:pt>
                <c:pt idx="5">
                  <c:v>apache2.mtx</c:v>
                </c:pt>
                <c:pt idx="6">
                  <c:v>G3_circuit.mtx</c:v>
                </c:pt>
              </c:strCache>
            </c:strRef>
          </c:cat>
          <c:val>
            <c:numRef>
              <c:f>Foglio2!$L$2:$L$8</c:f>
              <c:numCache>
                <c:formatCode>General</c:formatCode>
                <c:ptCount val="7"/>
                <c:pt idx="0">
                  <c:v>196</c:v>
                </c:pt>
                <c:pt idx="1">
                  <c:v>4092</c:v>
                </c:pt>
                <c:pt idx="2">
                  <c:v>141335</c:v>
                </c:pt>
                <c:pt idx="3">
                  <c:v>551363</c:v>
                </c:pt>
                <c:pt idx="4">
                  <c:v>86074</c:v>
                </c:pt>
                <c:pt idx="5">
                  <c:v>1940900</c:v>
                </c:pt>
                <c:pt idx="6">
                  <c:v>940792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0A0-412C-B413-9F2FD48CD982}"/>
            </c:ext>
          </c:extLst>
        </c:ser>
        <c:ser>
          <c:idx val="2"/>
          <c:order val="2"/>
          <c:tx>
            <c:v>err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Foglio2!$B$2:$B$8</c:f>
              <c:strCache>
                <c:ptCount val="7"/>
                <c:pt idx="0">
                  <c:v>ex15.mtx</c:v>
                </c:pt>
                <c:pt idx="1">
                  <c:v>shallow_water1.mtx</c:v>
                </c:pt>
                <c:pt idx="2">
                  <c:v>cfd1.mtx</c:v>
                </c:pt>
                <c:pt idx="3">
                  <c:v>cfd2.mtx</c:v>
                </c:pt>
                <c:pt idx="4">
                  <c:v>parabolic_fem.mtx</c:v>
                </c:pt>
                <c:pt idx="5">
                  <c:v>apache2.mtx</c:v>
                </c:pt>
                <c:pt idx="6">
                  <c:v>G3_circuit.mtx</c:v>
                </c:pt>
              </c:strCache>
            </c:strRef>
          </c:cat>
          <c:val>
            <c:numRef>
              <c:f>Foglio2!$K$2:$K$8</c:f>
              <c:numCache>
                <c:formatCode>General</c:formatCode>
                <c:ptCount val="7"/>
                <c:pt idx="0">
                  <c:v>7.9530000000000003E-7</c:v>
                </c:pt>
                <c:pt idx="1">
                  <c:v>2.7969900000000002E-16</c:v>
                </c:pt>
                <c:pt idx="2">
                  <c:v>1.8845500000000001E-12</c:v>
                </c:pt>
                <c:pt idx="3">
                  <c:v>6.3179100000000001E-12</c:v>
                </c:pt>
                <c:pt idx="4">
                  <c:v>2.35914E-12</c:v>
                </c:pt>
                <c:pt idx="5">
                  <c:v>7.6493399999999997E-11</c:v>
                </c:pt>
                <c:pt idx="6">
                  <c:v>7.5445000000000004E-12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0A0-412C-B413-9F2FD48CD9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2152991"/>
        <c:axId val="563056383"/>
        <c:extLst>
          <c:ext xmlns:c15="http://schemas.microsoft.com/office/drawing/2012/chart" uri="{02D57815-91ED-43cb-92C2-25804820EDAC}">
            <c15:filteredLineSeries>
              <c15:ser>
                <c:idx val="3"/>
                <c:order val="3"/>
                <c:tx>
                  <c:v>name</c:v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Foglio2!$B$2:$B$8</c15:sqref>
                        </c15:formulaRef>
                      </c:ext>
                    </c:extLst>
                    <c:strCache>
                      <c:ptCount val="7"/>
                      <c:pt idx="0">
                        <c:v>ex15.mtx</c:v>
                      </c:pt>
                      <c:pt idx="1">
                        <c:v>shallow_water1.mtx</c:v>
                      </c:pt>
                      <c:pt idx="2">
                        <c:v>cfd1.mtx</c:v>
                      </c:pt>
                      <c:pt idx="3">
                        <c:v>cfd2.mtx</c:v>
                      </c:pt>
                      <c:pt idx="4">
                        <c:v>parabolic_fem.mtx</c:v>
                      </c:pt>
                      <c:pt idx="5">
                        <c:v>apache2.mtx</c:v>
                      </c:pt>
                      <c:pt idx="6">
                        <c:v>G3_circuit.mtx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Foglio2!$B$2:$B$8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50A0-412C-B413-9F2FD48CD982}"/>
                  </c:ext>
                </c:extLst>
              </c15:ser>
            </c15:filteredLineSeries>
          </c:ext>
        </c:extLst>
      </c:lineChart>
      <c:catAx>
        <c:axId val="622152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63056383"/>
        <c:crosses val="autoZero"/>
        <c:auto val="1"/>
        <c:lblAlgn val="ctr"/>
        <c:lblOffset val="100"/>
        <c:noMultiLvlLbl val="0"/>
      </c:catAx>
      <c:valAx>
        <c:axId val="563056383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221529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2"/>
    </a:solidFill>
    <a:ln>
      <a:noFill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R - Windows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chol_size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Foglio2!$B$20:$B$26</c:f>
              <c:strCache>
                <c:ptCount val="7"/>
                <c:pt idx="0">
                  <c:v>ex15.mtx</c:v>
                </c:pt>
                <c:pt idx="1">
                  <c:v>shallow_water1.mtx</c:v>
                </c:pt>
                <c:pt idx="2">
                  <c:v>cfd1.mtx</c:v>
                </c:pt>
                <c:pt idx="3">
                  <c:v>cfd2.mtx</c:v>
                </c:pt>
                <c:pt idx="4">
                  <c:v>parabolic_fem.mtx</c:v>
                </c:pt>
                <c:pt idx="5">
                  <c:v>apache2.mtx</c:v>
                </c:pt>
                <c:pt idx="6">
                  <c:v>G3_circuit.mtx</c:v>
                </c:pt>
              </c:strCache>
            </c:strRef>
          </c:cat>
          <c:val>
            <c:numRef>
              <c:f>Foglio2!$I$20:$I$26</c:f>
              <c:numCache>
                <c:formatCode>General</c:formatCode>
                <c:ptCount val="7"/>
                <c:pt idx="0">
                  <c:v>2129256</c:v>
                </c:pt>
                <c:pt idx="1">
                  <c:v>27083240</c:v>
                </c:pt>
                <c:pt idx="2">
                  <c:v>272271128</c:v>
                </c:pt>
                <c:pt idx="3">
                  <c:v>531015000</c:v>
                </c:pt>
                <c:pt idx="4">
                  <c:v>335653656</c:v>
                </c:pt>
                <c:pt idx="5">
                  <c:v>1639027824</c:v>
                </c:pt>
                <c:pt idx="6">
                  <c:v>1754322224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D4-4036-BED6-56177884ACE9}"/>
            </c:ext>
          </c:extLst>
        </c:ser>
        <c:ser>
          <c:idx val="1"/>
          <c:order val="1"/>
          <c:tx>
            <c:v>total_time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Foglio2!$B$20:$B$26</c:f>
              <c:strCache>
                <c:ptCount val="7"/>
                <c:pt idx="0">
                  <c:v>ex15.mtx</c:v>
                </c:pt>
                <c:pt idx="1">
                  <c:v>shallow_water1.mtx</c:v>
                </c:pt>
                <c:pt idx="2">
                  <c:v>cfd1.mtx</c:v>
                </c:pt>
                <c:pt idx="3">
                  <c:v>cfd2.mtx</c:v>
                </c:pt>
                <c:pt idx="4">
                  <c:v>parabolic_fem.mtx</c:v>
                </c:pt>
                <c:pt idx="5">
                  <c:v>apache2.mtx</c:v>
                </c:pt>
                <c:pt idx="6">
                  <c:v>G3_circuit.mtx</c:v>
                </c:pt>
              </c:strCache>
            </c:strRef>
          </c:cat>
          <c:val>
            <c:numRef>
              <c:f>Foglio2!$L$20:$L$26</c:f>
              <c:numCache>
                <c:formatCode>General</c:formatCode>
                <c:ptCount val="7"/>
                <c:pt idx="0">
                  <c:v>30.00688552856446</c:v>
                </c:pt>
                <c:pt idx="1">
                  <c:v>969.74086761474632</c:v>
                </c:pt>
                <c:pt idx="2">
                  <c:v>6974.3361473083496</c:v>
                </c:pt>
                <c:pt idx="3">
                  <c:v>19376.960992813158</c:v>
                </c:pt>
                <c:pt idx="4">
                  <c:v>7349.4729995727539</c:v>
                </c:pt>
                <c:pt idx="5">
                  <c:v>95044.6009635925</c:v>
                </c:pt>
                <c:pt idx="6">
                  <c:v>90898.010015487642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D4-4036-BED6-56177884ACE9}"/>
            </c:ext>
          </c:extLst>
        </c:ser>
        <c:ser>
          <c:idx val="2"/>
          <c:order val="2"/>
          <c:tx>
            <c:v>err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Foglio2!$B$20:$B$26</c:f>
              <c:strCache>
                <c:ptCount val="7"/>
                <c:pt idx="0">
                  <c:v>ex15.mtx</c:v>
                </c:pt>
                <c:pt idx="1">
                  <c:v>shallow_water1.mtx</c:v>
                </c:pt>
                <c:pt idx="2">
                  <c:v>cfd1.mtx</c:v>
                </c:pt>
                <c:pt idx="3">
                  <c:v>cfd2.mtx</c:v>
                </c:pt>
                <c:pt idx="4">
                  <c:v>parabolic_fem.mtx</c:v>
                </c:pt>
                <c:pt idx="5">
                  <c:v>apache2.mtx</c:v>
                </c:pt>
                <c:pt idx="6">
                  <c:v>G3_circuit.mtx</c:v>
                </c:pt>
              </c:strCache>
            </c:strRef>
          </c:cat>
          <c:val>
            <c:numRef>
              <c:f>Foglio2!$K$20:$K$26</c:f>
              <c:numCache>
                <c:formatCode>General</c:formatCode>
                <c:ptCount val="7"/>
                <c:pt idx="0">
                  <c:v>7.2985734767509496E-7</c:v>
                </c:pt>
                <c:pt idx="1">
                  <c:v>2.7905845826963299E-16</c:v>
                </c:pt>
                <c:pt idx="2">
                  <c:v>1.3026412782843E-13</c:v>
                </c:pt>
                <c:pt idx="3">
                  <c:v>1.27750318052995E-12</c:v>
                </c:pt>
                <c:pt idx="4">
                  <c:v>2.3078895379913298E-12</c:v>
                </c:pt>
                <c:pt idx="5">
                  <c:v>1.7218014336550301E-11</c:v>
                </c:pt>
                <c:pt idx="6">
                  <c:v>1.2908723645494E-12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D4-4036-BED6-56177884AC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2396479"/>
        <c:axId val="1518579263"/>
        <c:extLst>
          <c:ext xmlns:c15="http://schemas.microsoft.com/office/drawing/2012/chart" uri="{02D57815-91ED-43cb-92C2-25804820EDAC}">
            <c15:filteredLineSeries>
              <c15:ser>
                <c:idx val="3"/>
                <c:order val="3"/>
                <c:tx>
                  <c:v>name</c:v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Foglio2!$B$20:$B$26</c15:sqref>
                        </c15:formulaRef>
                      </c:ext>
                    </c:extLst>
                    <c:strCache>
                      <c:ptCount val="7"/>
                      <c:pt idx="0">
                        <c:v>ex15.mtx</c:v>
                      </c:pt>
                      <c:pt idx="1">
                        <c:v>shallow_water1.mtx</c:v>
                      </c:pt>
                      <c:pt idx="2">
                        <c:v>cfd1.mtx</c:v>
                      </c:pt>
                      <c:pt idx="3">
                        <c:v>cfd2.mtx</c:v>
                      </c:pt>
                      <c:pt idx="4">
                        <c:v>parabolic_fem.mtx</c:v>
                      </c:pt>
                      <c:pt idx="5">
                        <c:v>apache2.mtx</c:v>
                      </c:pt>
                      <c:pt idx="6">
                        <c:v>G3_circuit.mtx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Foglio2!$B$20:$B$25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FAD4-4036-BED6-56177884ACE9}"/>
                  </c:ext>
                </c:extLst>
              </c15:ser>
            </c15:filteredLineSeries>
          </c:ext>
        </c:extLst>
      </c:lineChart>
      <c:catAx>
        <c:axId val="622396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18579263"/>
        <c:crosses val="autoZero"/>
        <c:auto val="1"/>
        <c:lblAlgn val="ctr"/>
        <c:lblOffset val="100"/>
        <c:noMultiLvlLbl val="0"/>
      </c:catAx>
      <c:valAx>
        <c:axId val="1518579263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223964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2"/>
    </a:solidFill>
    <a:ln>
      <a:noFill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R - Linux</a:t>
            </a:r>
          </a:p>
        </c:rich>
      </c:tx>
      <c:layout>
        <c:manualLayout>
          <c:xMode val="edge"/>
          <c:yMode val="edge"/>
          <c:x val="0.35982633420822391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chol_size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Foglio2!$B$20:$B$26</c:f>
              <c:strCache>
                <c:ptCount val="7"/>
                <c:pt idx="0">
                  <c:v>ex15.mtx</c:v>
                </c:pt>
                <c:pt idx="1">
                  <c:v>shallow_water1.mtx</c:v>
                </c:pt>
                <c:pt idx="2">
                  <c:v>cfd1.mtx</c:v>
                </c:pt>
                <c:pt idx="3">
                  <c:v>cfd2.mtx</c:v>
                </c:pt>
                <c:pt idx="4">
                  <c:v>parabolic_fem.mtx</c:v>
                </c:pt>
                <c:pt idx="5">
                  <c:v>apache2.mtx</c:v>
                </c:pt>
                <c:pt idx="6">
                  <c:v>G3_circuit.mtx</c:v>
                </c:pt>
              </c:strCache>
            </c:strRef>
          </c:cat>
          <c:val>
            <c:numRef>
              <c:f>Foglio2!$I$20:$I$26</c:f>
              <c:numCache>
                <c:formatCode>General</c:formatCode>
                <c:ptCount val="7"/>
                <c:pt idx="0">
                  <c:v>2129136</c:v>
                </c:pt>
                <c:pt idx="1">
                  <c:v>27083120</c:v>
                </c:pt>
                <c:pt idx="2">
                  <c:v>272271008</c:v>
                </c:pt>
                <c:pt idx="3">
                  <c:v>531014880</c:v>
                </c:pt>
                <c:pt idx="4">
                  <c:v>335653536</c:v>
                </c:pt>
                <c:pt idx="5">
                  <c:v>1639027704</c:v>
                </c:pt>
                <c:pt idx="6">
                  <c:v>1754322104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14F-41D6-A512-0FC19CD0BBB7}"/>
            </c:ext>
          </c:extLst>
        </c:ser>
        <c:ser>
          <c:idx val="1"/>
          <c:order val="1"/>
          <c:tx>
            <c:v>total_time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Foglio2!$B$20:$B$26</c:f>
              <c:strCache>
                <c:ptCount val="7"/>
                <c:pt idx="0">
                  <c:v>ex15.mtx</c:v>
                </c:pt>
                <c:pt idx="1">
                  <c:v>shallow_water1.mtx</c:v>
                </c:pt>
                <c:pt idx="2">
                  <c:v>cfd1.mtx</c:v>
                </c:pt>
                <c:pt idx="3">
                  <c:v>cfd2.mtx</c:v>
                </c:pt>
                <c:pt idx="4">
                  <c:v>parabolic_fem.mtx</c:v>
                </c:pt>
                <c:pt idx="5">
                  <c:v>apache2.mtx</c:v>
                </c:pt>
                <c:pt idx="6">
                  <c:v>G3_circuit.mtx</c:v>
                </c:pt>
              </c:strCache>
            </c:strRef>
          </c:cat>
          <c:val>
            <c:numRef>
              <c:f>Foglio2!$L$20:$L$26</c:f>
              <c:numCache>
                <c:formatCode>General</c:formatCode>
                <c:ptCount val="7"/>
                <c:pt idx="0">
                  <c:v>21.860837936401371</c:v>
                </c:pt>
                <c:pt idx="1">
                  <c:v>891.19601249694836</c:v>
                </c:pt>
                <c:pt idx="2">
                  <c:v>7012.5026702880905</c:v>
                </c:pt>
                <c:pt idx="3">
                  <c:v>19399.470806121823</c:v>
                </c:pt>
                <c:pt idx="4">
                  <c:v>7253.3292770385751</c:v>
                </c:pt>
                <c:pt idx="5">
                  <c:v>96955.595493316621</c:v>
                </c:pt>
                <c:pt idx="6">
                  <c:v>86430.967092514038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14F-41D6-A512-0FC19CD0BBB7}"/>
            </c:ext>
          </c:extLst>
        </c:ser>
        <c:ser>
          <c:idx val="2"/>
          <c:order val="2"/>
          <c:tx>
            <c:v>err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Foglio2!$B$20:$B$26</c:f>
              <c:strCache>
                <c:ptCount val="7"/>
                <c:pt idx="0">
                  <c:v>ex15.mtx</c:v>
                </c:pt>
                <c:pt idx="1">
                  <c:v>shallow_water1.mtx</c:v>
                </c:pt>
                <c:pt idx="2">
                  <c:v>cfd1.mtx</c:v>
                </c:pt>
                <c:pt idx="3">
                  <c:v>cfd2.mtx</c:v>
                </c:pt>
                <c:pt idx="4">
                  <c:v>parabolic_fem.mtx</c:v>
                </c:pt>
                <c:pt idx="5">
                  <c:v>apache2.mtx</c:v>
                </c:pt>
                <c:pt idx="6">
                  <c:v>G3_circuit.mtx</c:v>
                </c:pt>
              </c:strCache>
            </c:strRef>
          </c:cat>
          <c:val>
            <c:numRef>
              <c:f>Foglio2!$K$20:$K$26</c:f>
              <c:numCache>
                <c:formatCode>General</c:formatCode>
                <c:ptCount val="7"/>
                <c:pt idx="0">
                  <c:v>7.2985734767509496E-7</c:v>
                </c:pt>
                <c:pt idx="1">
                  <c:v>2.7905845826963299E-16</c:v>
                </c:pt>
                <c:pt idx="2">
                  <c:v>1.3026412782843E-13</c:v>
                </c:pt>
                <c:pt idx="3">
                  <c:v>1.27750318052995E-12</c:v>
                </c:pt>
                <c:pt idx="4">
                  <c:v>2.3078895379913298E-12</c:v>
                </c:pt>
                <c:pt idx="5">
                  <c:v>1.7218014336550301E-11</c:v>
                </c:pt>
                <c:pt idx="6">
                  <c:v>1.2908723645494E-12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14F-41D6-A512-0FC19CD0BB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8823119"/>
        <c:axId val="480820703"/>
        <c:extLst>
          <c:ext xmlns:c15="http://schemas.microsoft.com/office/drawing/2012/chart" uri="{02D57815-91ED-43cb-92C2-25804820EDAC}">
            <c15:filteredLineSeries>
              <c15:ser>
                <c:idx val="3"/>
                <c:order val="3"/>
                <c:tx>
                  <c:v>name</c:v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Foglio2!$B$20:$B$26</c15:sqref>
                        </c15:formulaRef>
                      </c:ext>
                    </c:extLst>
                    <c:strCache>
                      <c:ptCount val="7"/>
                      <c:pt idx="0">
                        <c:v>ex15.mtx</c:v>
                      </c:pt>
                      <c:pt idx="1">
                        <c:v>shallow_water1.mtx</c:v>
                      </c:pt>
                      <c:pt idx="2">
                        <c:v>cfd1.mtx</c:v>
                      </c:pt>
                      <c:pt idx="3">
                        <c:v>cfd2.mtx</c:v>
                      </c:pt>
                      <c:pt idx="4">
                        <c:v>parabolic_fem.mtx</c:v>
                      </c:pt>
                      <c:pt idx="5">
                        <c:v>apache2.mtx</c:v>
                      </c:pt>
                      <c:pt idx="6">
                        <c:v>G3_circuit.mtx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Foglio2!$B$20:$B$26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714F-41D6-A512-0FC19CD0BBB7}"/>
                  </c:ext>
                </c:extLst>
              </c15:ser>
            </c15:filteredLineSeries>
          </c:ext>
        </c:extLst>
      </c:lineChart>
      <c:catAx>
        <c:axId val="6088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480820703"/>
        <c:crosses val="autoZero"/>
        <c:auto val="1"/>
        <c:lblAlgn val="ctr"/>
        <c:lblOffset val="100"/>
        <c:noMultiLvlLbl val="0"/>
      </c:catAx>
      <c:valAx>
        <c:axId val="480820703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088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2"/>
    </a:solidFill>
    <a:ln>
      <a:noFill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Python - Windows</a:t>
            </a:r>
          </a:p>
        </c:rich>
      </c:tx>
      <c:layout>
        <c:manualLayout>
          <c:xMode val="edge"/>
          <c:yMode val="edge"/>
          <c:x val="0.35982633420822391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chol_size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Foglio2!$B$13:$B$19</c:f>
              <c:strCache>
                <c:ptCount val="7"/>
                <c:pt idx="0">
                  <c:v>ex15.mtx</c:v>
                </c:pt>
                <c:pt idx="1">
                  <c:v>shallow_water1.mtx</c:v>
                </c:pt>
                <c:pt idx="2">
                  <c:v>cfd1.mtx</c:v>
                </c:pt>
                <c:pt idx="3">
                  <c:v>cfd2.mtx</c:v>
                </c:pt>
                <c:pt idx="4">
                  <c:v>parabolic_fem.mtx</c:v>
                </c:pt>
                <c:pt idx="5">
                  <c:v>apache2.mtx</c:v>
                </c:pt>
                <c:pt idx="6">
                  <c:v>G3_circuit.mtx</c:v>
                </c:pt>
              </c:strCache>
            </c:strRef>
          </c:cat>
          <c:val>
            <c:numRef>
              <c:f>Foglio2!$I$13:$I$19</c:f>
              <c:numCache>
                <c:formatCode>General</c:formatCode>
                <c:ptCount val="7"/>
                <c:pt idx="0">
                  <c:v>3445756</c:v>
                </c:pt>
                <c:pt idx="1">
                  <c:v>39794652</c:v>
                </c:pt>
                <c:pt idx="2">
                  <c:v>467774008</c:v>
                </c:pt>
                <c:pt idx="3">
                  <c:v>921304536</c:v>
                </c:pt>
                <c:pt idx="4">
                  <c:v>505652608</c:v>
                </c:pt>
                <c:pt idx="5">
                  <c:v>2304463756</c:v>
                </c:pt>
                <c:pt idx="6">
                  <c:v>2556914712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21F-49C1-8E7B-147F715858C3}"/>
            </c:ext>
          </c:extLst>
        </c:ser>
        <c:ser>
          <c:idx val="1"/>
          <c:order val="1"/>
          <c:tx>
            <c:v>total_time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Foglio2!$B$13:$B$19</c:f>
              <c:strCache>
                <c:ptCount val="7"/>
                <c:pt idx="0">
                  <c:v>ex15.mtx</c:v>
                </c:pt>
                <c:pt idx="1">
                  <c:v>shallow_water1.mtx</c:v>
                </c:pt>
                <c:pt idx="2">
                  <c:v>cfd1.mtx</c:v>
                </c:pt>
                <c:pt idx="3">
                  <c:v>cfd2.mtx</c:v>
                </c:pt>
                <c:pt idx="4">
                  <c:v>parabolic_fem.mtx</c:v>
                </c:pt>
                <c:pt idx="5">
                  <c:v>apache2.mtx</c:v>
                </c:pt>
                <c:pt idx="6">
                  <c:v>G3_circuit.mtx</c:v>
                </c:pt>
              </c:strCache>
            </c:strRef>
          </c:cat>
          <c:val>
            <c:numRef>
              <c:f>Foglio2!$L$13:$L$19</c:f>
              <c:numCache>
                <c:formatCode>General</c:formatCode>
                <c:ptCount val="7"/>
                <c:pt idx="0">
                  <c:v>31.35</c:v>
                </c:pt>
                <c:pt idx="1">
                  <c:v>1656.25</c:v>
                </c:pt>
                <c:pt idx="2">
                  <c:v>81171.875</c:v>
                </c:pt>
                <c:pt idx="3">
                  <c:v>247296.875</c:v>
                </c:pt>
                <c:pt idx="4">
                  <c:v>32718.75</c:v>
                </c:pt>
                <c:pt idx="5">
                  <c:v>512359.375</c:v>
                </c:pt>
                <c:pt idx="6">
                  <c:v>546312.5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21F-49C1-8E7B-147F715858C3}"/>
            </c:ext>
          </c:extLst>
        </c:ser>
        <c:ser>
          <c:idx val="2"/>
          <c:order val="2"/>
          <c:tx>
            <c:v>err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Foglio2!$B$13:$B$19</c:f>
              <c:strCache>
                <c:ptCount val="7"/>
                <c:pt idx="0">
                  <c:v>ex15.mtx</c:v>
                </c:pt>
                <c:pt idx="1">
                  <c:v>shallow_water1.mtx</c:v>
                </c:pt>
                <c:pt idx="2">
                  <c:v>cfd1.mtx</c:v>
                </c:pt>
                <c:pt idx="3">
                  <c:v>cfd2.mtx</c:v>
                </c:pt>
                <c:pt idx="4">
                  <c:v>parabolic_fem.mtx</c:v>
                </c:pt>
                <c:pt idx="5">
                  <c:v>apache2.mtx</c:v>
                </c:pt>
                <c:pt idx="6">
                  <c:v>G3_circuit.mtx</c:v>
                </c:pt>
              </c:strCache>
            </c:strRef>
          </c:cat>
          <c:val>
            <c:numRef>
              <c:f>Foglio2!$K$13:$K$19</c:f>
              <c:numCache>
                <c:formatCode>General</c:formatCode>
                <c:ptCount val="7"/>
                <c:pt idx="0">
                  <c:v>7.4667418258630438E-7</c:v>
                </c:pt>
                <c:pt idx="1">
                  <c:v>2.3236586965543559E-16</c:v>
                </c:pt>
                <c:pt idx="2">
                  <c:v>1.0231649104184821E-13</c:v>
                </c:pt>
                <c:pt idx="3">
                  <c:v>6.8706089987178975E-13</c:v>
                </c:pt>
                <c:pt idx="4">
                  <c:v>9.5191634474851015E-13</c:v>
                </c:pt>
                <c:pt idx="5">
                  <c:v>4.5154492128590896E-11</c:v>
                </c:pt>
                <c:pt idx="6">
                  <c:v>3.8515524773529713E-12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21F-49C1-8E7B-147F715858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04217071"/>
        <c:axId val="560843855"/>
        <c:extLst>
          <c:ext xmlns:c15="http://schemas.microsoft.com/office/drawing/2012/chart" uri="{02D57815-91ED-43cb-92C2-25804820EDAC}">
            <c15:filteredLineSeries>
              <c15:ser>
                <c:idx val="3"/>
                <c:order val="3"/>
                <c:tx>
                  <c:v>name</c:v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strRef>
                    <c:extLst>
                      <c:ext uri="{02D57815-91ED-43cb-92C2-25804820EDAC}">
                        <c15:formulaRef>
                          <c15:sqref>Foglio2!$B$13:$B$19</c15:sqref>
                        </c15:formulaRef>
                      </c:ext>
                    </c:extLst>
                    <c:strCache>
                      <c:ptCount val="7"/>
                      <c:pt idx="0">
                        <c:v>ex15.mtx</c:v>
                      </c:pt>
                      <c:pt idx="1">
                        <c:v>shallow_water1.mtx</c:v>
                      </c:pt>
                      <c:pt idx="2">
                        <c:v>cfd1.mtx</c:v>
                      </c:pt>
                      <c:pt idx="3">
                        <c:v>cfd2.mtx</c:v>
                      </c:pt>
                      <c:pt idx="4">
                        <c:v>parabolic_fem.mtx</c:v>
                      </c:pt>
                      <c:pt idx="5">
                        <c:v>apache2.mtx</c:v>
                      </c:pt>
                      <c:pt idx="6">
                        <c:v>G3_circuit.mtx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Foglio2!$B$13:$B$19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021F-49C1-8E7B-147F715858C3}"/>
                  </c:ext>
                </c:extLst>
              </c15:ser>
            </c15:filteredLineSeries>
          </c:ext>
        </c:extLst>
      </c:lineChart>
      <c:catAx>
        <c:axId val="80421707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60843855"/>
        <c:crosses val="autoZero"/>
        <c:auto val="1"/>
        <c:lblAlgn val="ctr"/>
        <c:lblOffset val="100"/>
        <c:noMultiLvlLbl val="0"/>
      </c:catAx>
      <c:valAx>
        <c:axId val="560843855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042170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2"/>
    </a:solidFill>
    <a:ln>
      <a:noFill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Python - Linux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chol_size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Foglio2!$B$13:$B$19</c:f>
              <c:strCache>
                <c:ptCount val="7"/>
                <c:pt idx="0">
                  <c:v>ex15.mtx</c:v>
                </c:pt>
                <c:pt idx="1">
                  <c:v>shallow_water1.mtx</c:v>
                </c:pt>
                <c:pt idx="2">
                  <c:v>cfd1.mtx</c:v>
                </c:pt>
                <c:pt idx="3">
                  <c:v>cfd2.mtx</c:v>
                </c:pt>
                <c:pt idx="4">
                  <c:v>parabolic_fem.mtx</c:v>
                </c:pt>
                <c:pt idx="5">
                  <c:v>apache2.mtx</c:v>
                </c:pt>
                <c:pt idx="6">
                  <c:v>G3_circuit.mtx</c:v>
                </c:pt>
              </c:strCache>
            </c:strRef>
          </c:cat>
          <c:val>
            <c:numRef>
              <c:f>Foglio2!$I$13:$I$19</c:f>
              <c:numCache>
                <c:formatCode>General</c:formatCode>
                <c:ptCount val="7"/>
                <c:pt idx="0">
                  <c:v>3445756</c:v>
                </c:pt>
                <c:pt idx="1">
                  <c:v>39794652</c:v>
                </c:pt>
                <c:pt idx="2">
                  <c:v>241522768</c:v>
                </c:pt>
                <c:pt idx="3">
                  <c:v>455155020</c:v>
                </c:pt>
                <c:pt idx="4">
                  <c:v>505652608</c:v>
                </c:pt>
                <c:pt idx="5">
                  <c:v>1694291848</c:v>
                </c:pt>
                <c:pt idx="6">
                  <c:v>1323715140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F5-4E2C-A729-A68C7EC5DEB7}"/>
            </c:ext>
          </c:extLst>
        </c:ser>
        <c:ser>
          <c:idx val="1"/>
          <c:order val="1"/>
          <c:tx>
            <c:v>total_time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Foglio2!$B$13:$B$19</c:f>
              <c:strCache>
                <c:ptCount val="7"/>
                <c:pt idx="0">
                  <c:v>ex15.mtx</c:v>
                </c:pt>
                <c:pt idx="1">
                  <c:v>shallow_water1.mtx</c:v>
                </c:pt>
                <c:pt idx="2">
                  <c:v>cfd1.mtx</c:v>
                </c:pt>
                <c:pt idx="3">
                  <c:v>cfd2.mtx</c:v>
                </c:pt>
                <c:pt idx="4">
                  <c:v>parabolic_fem.mtx</c:v>
                </c:pt>
                <c:pt idx="5">
                  <c:v>apache2.mtx</c:v>
                </c:pt>
                <c:pt idx="6">
                  <c:v>G3_circuit.mtx</c:v>
                </c:pt>
              </c:strCache>
            </c:strRef>
          </c:cat>
          <c:val>
            <c:numRef>
              <c:f>Foglio2!$L$13:$L$19</c:f>
              <c:numCache>
                <c:formatCode>General</c:formatCode>
                <c:ptCount val="7"/>
                <c:pt idx="0">
                  <c:v>48.609730000009677</c:v>
                </c:pt>
                <c:pt idx="1">
                  <c:v>1369.4284959999834</c:v>
                </c:pt>
                <c:pt idx="2">
                  <c:v>8423.8557530000253</c:v>
                </c:pt>
                <c:pt idx="3">
                  <c:v>18479.108238999983</c:v>
                </c:pt>
                <c:pt idx="4">
                  <c:v>14360.728626</c:v>
                </c:pt>
                <c:pt idx="5">
                  <c:v>94872.020334000001</c:v>
                </c:pt>
                <c:pt idx="6">
                  <c:v>52252.882108999998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F5-4E2C-A729-A68C7EC5DEB7}"/>
            </c:ext>
          </c:extLst>
        </c:ser>
        <c:ser>
          <c:idx val="2"/>
          <c:order val="2"/>
          <c:tx>
            <c:v>err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Foglio2!$B$13:$B$19</c:f>
              <c:strCache>
                <c:ptCount val="7"/>
                <c:pt idx="0">
                  <c:v>ex15.mtx</c:v>
                </c:pt>
                <c:pt idx="1">
                  <c:v>shallow_water1.mtx</c:v>
                </c:pt>
                <c:pt idx="2">
                  <c:v>cfd1.mtx</c:v>
                </c:pt>
                <c:pt idx="3">
                  <c:v>cfd2.mtx</c:v>
                </c:pt>
                <c:pt idx="4">
                  <c:v>parabolic_fem.mtx</c:v>
                </c:pt>
                <c:pt idx="5">
                  <c:v>apache2.mtx</c:v>
                </c:pt>
                <c:pt idx="6">
                  <c:v>G3_circuit.mtx</c:v>
                </c:pt>
              </c:strCache>
            </c:strRef>
          </c:cat>
          <c:val>
            <c:numRef>
              <c:f>Foglio2!$K$13:$K$19</c:f>
              <c:numCache>
                <c:formatCode>General</c:formatCode>
                <c:ptCount val="7"/>
                <c:pt idx="0">
                  <c:v>6.3730398920252567E-7</c:v>
                </c:pt>
                <c:pt idx="1">
                  <c:v>2.4191432592763325E-16</c:v>
                </c:pt>
                <c:pt idx="2">
                  <c:v>2.4936662481657558E-14</c:v>
                </c:pt>
                <c:pt idx="3">
                  <c:v>3.79734620529076E-13</c:v>
                </c:pt>
                <c:pt idx="4">
                  <c:v>1.2186342978855653E-12</c:v>
                </c:pt>
                <c:pt idx="5">
                  <c:v>2.6439542358305498E-11</c:v>
                </c:pt>
                <c:pt idx="6">
                  <c:v>2.7419663599645289E-12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3F5-4E2C-A729-A68C7EC5DE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2502015"/>
        <c:axId val="560810991"/>
        <c:extLst>
          <c:ext xmlns:c15="http://schemas.microsoft.com/office/drawing/2012/chart" uri="{02D57815-91ED-43cb-92C2-25804820EDAC}">
            <c15:filteredLineSeries>
              <c15:ser>
                <c:idx val="3"/>
                <c:order val="3"/>
                <c:tx>
                  <c:v>name</c:v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Foglio2!$B$13:$B$19</c15:sqref>
                        </c15:formulaRef>
                      </c:ext>
                    </c:extLst>
                    <c:strCache>
                      <c:ptCount val="7"/>
                      <c:pt idx="0">
                        <c:v>ex15.mtx</c:v>
                      </c:pt>
                      <c:pt idx="1">
                        <c:v>shallow_water1.mtx</c:v>
                      </c:pt>
                      <c:pt idx="2">
                        <c:v>cfd1.mtx</c:v>
                      </c:pt>
                      <c:pt idx="3">
                        <c:v>cfd2.mtx</c:v>
                      </c:pt>
                      <c:pt idx="4">
                        <c:v>parabolic_fem.mtx</c:v>
                      </c:pt>
                      <c:pt idx="5">
                        <c:v>apache2.mtx</c:v>
                      </c:pt>
                      <c:pt idx="6">
                        <c:v>G3_circuit.mtx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Foglio2!$B$13:$B$19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33F5-4E2C-A729-A68C7EC5DEB7}"/>
                  </c:ext>
                </c:extLst>
              </c15:ser>
            </c15:filteredLineSeries>
          </c:ext>
        </c:extLst>
      </c:lineChart>
      <c:catAx>
        <c:axId val="5725020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60810991"/>
        <c:crosses val="autoZero"/>
        <c:auto val="1"/>
        <c:lblAlgn val="ctr"/>
        <c:lblOffset val="100"/>
        <c:noMultiLvlLbl val="0"/>
      </c:catAx>
      <c:valAx>
        <c:axId val="560810991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725020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2"/>
    </a:solidFill>
    <a:ln>
      <a:noFill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CC097E2-C1A8-45B5-8DD2-EA6696F7EE1C}" type="datetime1">
              <a:rPr lang="it-IT" smtClean="0"/>
              <a:t>26/05/2020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C49DA-EF53-46E1-8D2F-E5AD170D68F7}" type="datetime1">
              <a:rPr lang="it-IT" smtClean="0"/>
              <a:pPr/>
              <a:t>26/05/2020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D491D0-8E1B-49C7-849B-A28568D94497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99744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6775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5239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7705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8676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0" name="Rettangolo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11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4C24282-E1CD-49CC-9B28-CCE187348DA6}" type="datetime1">
              <a:rPr lang="it-IT" smtClean="0"/>
              <a:t>26/05/2020</a:t>
            </a:fld>
            <a:endParaRPr lang="it-IT" dirty="0"/>
          </a:p>
        </p:txBody>
      </p:sp>
      <p:sp>
        <p:nvSpPr>
          <p:cNvPr id="12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13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151759-26C1-4326-AB4A-B4701F5F4F88}" type="datetime1">
              <a:rPr lang="it-IT" smtClean="0"/>
              <a:t>26/05/2020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>
            <a:lvl1pPr>
              <a:defRPr/>
            </a:lvl1pPr>
          </a:lstStyle>
          <a:p>
            <a:fld id="{6B827C5E-A473-41BD-9FB1-B04F52E6C03D}" type="datetime1">
              <a:rPr lang="it-IT" smtClean="0"/>
              <a:t>26/05/2020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/>
          <a:p>
            <a:pPr rtl="0"/>
            <a:fld id="{BD266BE7-899D-4075-917F-DBDE33B6B69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2C0FD9-B61A-4982-91AD-6578702DE230}" type="datetime1">
              <a:rPr lang="it-IT" smtClean="0"/>
              <a:t>26/05/2020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DDC96E4A-342E-463F-BAFD-EE04745E9B1B}" type="datetime1">
              <a:rPr lang="it-IT" smtClean="0"/>
              <a:t>26/05/2020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BD266BE7-899D-4075-917F-DBDE33B6B692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A269F9-56F9-4118-9681-D17081BEB539}" type="datetime1">
              <a:rPr lang="it-IT" smtClean="0"/>
              <a:t>26/05/2020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D83936-B51A-4EE1-9E10-AA3B3ECFD822}" type="datetime1">
              <a:rPr lang="it-IT" smtClean="0"/>
              <a:t>26/05/2020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43C09D-0A1D-481E-B0D2-DC99DFA11EDC}" type="datetime1">
              <a:rPr lang="it-IT" smtClean="0"/>
              <a:t>26/05/2020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A4B7BB-A74D-4965-AF66-52A63598B838}" type="datetime1">
              <a:rPr lang="it-IT" smtClean="0"/>
              <a:t>26/05/2020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testo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3" name="Segnaposto contenuto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4365F7-735B-4670-8DF6-3748F1054FAC}" type="datetime1">
              <a:rPr lang="it-IT" smtClean="0"/>
              <a:t>26/05/2020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3" name="Segnaposto immagine 2" descr="Segnaposto vuoto per aggiungere un'immagine. Fare clic sul segnaposto e selezionare l'immagine che si vuole aggiungere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55EC63-4125-4867-8B1D-640B9E53E665}" type="datetime1">
              <a:rPr lang="it-IT" smtClean="0"/>
              <a:t>26/05/2020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  <a:p>
            <a:pPr lvl="5" rtl="0"/>
            <a:r>
              <a:rPr lang="it-IT" noProof="0" dirty="0"/>
              <a:t>Sesto</a:t>
            </a:r>
          </a:p>
          <a:p>
            <a:pPr lvl="6" rtl="0"/>
            <a:r>
              <a:rPr lang="it-IT" noProof="0" dirty="0"/>
              <a:t>Settimo</a:t>
            </a:r>
          </a:p>
          <a:p>
            <a:pPr lvl="7" rtl="0"/>
            <a:r>
              <a:rPr lang="it-IT" noProof="0" dirty="0"/>
              <a:t>Ottavo</a:t>
            </a:r>
          </a:p>
          <a:p>
            <a:pPr lvl="8" rtl="0"/>
            <a:r>
              <a:rPr lang="it-IT" noProof="0" dirty="0"/>
              <a:t>Nono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FAA8E709-2428-4E14-B8C7-95D6BD88AA5B}" type="datetime1">
              <a:rPr lang="it-IT" smtClean="0"/>
              <a:t>26/05/2020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pPr rtl="0"/>
            <a:fld id="{BD266BE7-899D-4075-917F-DBDE33B6B69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lab.com/okamiRvS/cholesky-comput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045890" y="1797729"/>
            <a:ext cx="8500062" cy="2387600"/>
          </a:xfrm>
        </p:spPr>
        <p:txBody>
          <a:bodyPr rtlCol="0"/>
          <a:lstStyle/>
          <a:p>
            <a:r>
              <a:rPr lang="it-IT" dirty="0"/>
              <a:t>Progetto 1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045890" y="4541670"/>
            <a:ext cx="8500062" cy="865321"/>
          </a:xfrm>
        </p:spPr>
        <p:txBody>
          <a:bodyPr rtlCol="0"/>
          <a:lstStyle/>
          <a:p>
            <a:r>
              <a:rPr lang="it-IT" dirty="0"/>
              <a:t>Algebra lineare numerica</a:t>
            </a:r>
          </a:p>
          <a:p>
            <a:r>
              <a:rPr lang="it-IT" dirty="0"/>
              <a:t>Sistemi lineari con matrici sparse simmetriche e deﬁnite positive</a:t>
            </a:r>
          </a:p>
          <a:p>
            <a:pPr rtl="0"/>
            <a:endParaRPr lang="it-IT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BA64066-3679-4938-AECF-393DDA4E7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440" y="196917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2049" name="Immagine 1" descr="bicocca (1)">
            <a:extLst>
              <a:ext uri="{FF2B5EF4-FFF2-40B4-BE49-F238E27FC236}">
                <a16:creationId xmlns:a16="http://schemas.microsoft.com/office/drawing/2014/main" id="{7245C86E-C073-46C9-80B3-5A82088A1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133" y="1569129"/>
            <a:ext cx="12255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994CE094-DFE9-46D0-9666-854BEBDAD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512" y="214467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bmk="_Hlk287340255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Università degli Studi di Milano-Bicocca</a:t>
            </a:r>
            <a:endParaRPr kumimoji="0" lang="it-IT" altLang="it-IT" sz="800" b="0" i="0" u="none" strike="noStrike" cap="none" normalizeH="0" baseline="0" dirty="0" bmk="_Hlk287340255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1" i="0" u="none" strike="noStrike" cap="none" normalizeH="0" baseline="0" dirty="0" bmk="_Hlk287340255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Dipartimento di Informatica, Sistemistica e Comunicazione</a:t>
            </a:r>
            <a:endParaRPr kumimoji="0" lang="it-IT" altLang="it-IT" sz="800" b="0" i="0" u="none" strike="noStrike" cap="none" normalizeH="0" baseline="0" dirty="0" bmk="_Hlk287340255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1" i="0" u="none" strike="noStrike" cap="none" normalizeH="0" baseline="0" dirty="0" bmk="_Hlk287340255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Corso di Laurea Magistrale in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Informatica</a:t>
            </a: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0C0A807-A4A2-4F2A-AC57-EEA7CA9832AE}"/>
              </a:ext>
            </a:extLst>
          </p:cNvPr>
          <p:cNvSpPr txBox="1"/>
          <p:nvPr/>
        </p:nvSpPr>
        <p:spPr>
          <a:xfrm>
            <a:off x="9568874" y="2985000"/>
            <a:ext cx="3112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Alberici Federico 808058</a:t>
            </a:r>
          </a:p>
          <a:p>
            <a:r>
              <a:rPr lang="it-IT" dirty="0"/>
              <a:t>Bettini Ivo Junior 806878</a:t>
            </a:r>
          </a:p>
          <a:p>
            <a:r>
              <a:rPr lang="it-IT"/>
              <a:t>Cocca Umberto 807191</a:t>
            </a:r>
            <a:endParaRPr lang="it-IT" dirty="0"/>
          </a:p>
          <a:p>
            <a:r>
              <a:rPr lang="it-IT" dirty="0"/>
              <a:t>Traversa Silvia 816435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7F2954CD-67E1-471B-A233-2CA64774A1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7451019"/>
              </p:ext>
            </p:extLst>
          </p:nvPr>
        </p:nvGraphicFramePr>
        <p:xfrm>
          <a:off x="6540137" y="415290"/>
          <a:ext cx="5177662" cy="2754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BABCCA39-B6EA-4ED7-B733-0A43B28108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415465"/>
              </p:ext>
            </p:extLst>
          </p:nvPr>
        </p:nvGraphicFramePr>
        <p:xfrm>
          <a:off x="753795" y="3291840"/>
          <a:ext cx="5107074" cy="2722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Rettangolo 7">
            <a:extLst>
              <a:ext uri="{FF2B5EF4-FFF2-40B4-BE49-F238E27FC236}">
                <a16:creationId xmlns:a16="http://schemas.microsoft.com/office/drawing/2014/main" id="{38F368FB-9F5D-4C9A-A704-53480C1A9261}"/>
              </a:ext>
            </a:extLst>
          </p:cNvPr>
          <p:cNvSpPr/>
          <p:nvPr/>
        </p:nvSpPr>
        <p:spPr>
          <a:xfrm>
            <a:off x="753795" y="1112136"/>
            <a:ext cx="5263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/>
              <a:t>Al crescere della dimensione delle matrici aumenta la memoria occupata e il tempo </a:t>
            </a:r>
            <a:r>
              <a:rPr lang="it-IT"/>
              <a:t>di risoluzione.</a:t>
            </a: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C3BAB624-8682-4A59-A0D6-DA67943F7542}"/>
              </a:ext>
            </a:extLst>
          </p:cNvPr>
          <p:cNvSpPr/>
          <p:nvPr/>
        </p:nvSpPr>
        <p:spPr>
          <a:xfrm>
            <a:off x="6096001" y="4536552"/>
            <a:ext cx="56217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/>
              <a:t>L’errore relativo ha un massimo con la </a:t>
            </a:r>
            <a:r>
              <a:rPr lang="it-IT"/>
              <a:t>matrice più </a:t>
            </a:r>
            <a:r>
              <a:rPr lang="it-IT" dirty="0"/>
              <a:t>piccola (ex15), raggiunge poi un minimo con la matrice </a:t>
            </a:r>
            <a:r>
              <a:rPr lang="it-IT" dirty="0" err="1"/>
              <a:t>shallow</a:t>
            </a:r>
            <a:r>
              <a:rPr lang="it-IT" dirty="0"/>
              <a:t> water1 ed </a:t>
            </a:r>
            <a:r>
              <a:rPr lang="it-IT" dirty="0" err="1"/>
              <a:t>inﬁne</a:t>
            </a:r>
            <a:r>
              <a:rPr lang="it-IT" dirty="0"/>
              <a:t> tende lievemente a crescere con l’aumentare della dimensione della matrice, con una </a:t>
            </a:r>
            <a:r>
              <a:rPr lang="it-IT" dirty="0" err="1"/>
              <a:t>ﬂessione</a:t>
            </a:r>
            <a:r>
              <a:rPr lang="it-IT" dirty="0"/>
              <a:t> </a:t>
            </a:r>
            <a:r>
              <a:rPr lang="it-IT" dirty="0" err="1"/>
              <a:t>ﬁnale</a:t>
            </a:r>
            <a:r>
              <a:rPr lang="it-IT" dirty="0"/>
              <a:t> per la matrice </a:t>
            </a:r>
            <a:r>
              <a:rPr lang="it-IT"/>
              <a:t>G3 circuit.</a:t>
            </a: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BEAB00-E0B4-44F3-BCC3-82ACF6445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1297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CCB0F9-5D3B-4C9A-9A3A-79BF2CB4C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466343"/>
            <a:ext cx="11059886" cy="1362113"/>
          </a:xfrm>
        </p:spPr>
        <p:txBody>
          <a:bodyPr/>
          <a:lstStyle/>
          <a:p>
            <a:r>
              <a:rPr lang="it-IT" b="1" dirty="0"/>
              <a:t>CONCLUSIONE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B801CBD-3366-4DB0-8890-03CA440B5AAB}"/>
              </a:ext>
            </a:extLst>
          </p:cNvPr>
          <p:cNvSpPr/>
          <p:nvPr/>
        </p:nvSpPr>
        <p:spPr>
          <a:xfrm>
            <a:off x="478971" y="2125452"/>
            <a:ext cx="1126889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/>
              <a:t>Come prima </a:t>
            </a:r>
            <a:r>
              <a:rPr lang="it-IT"/>
              <a:t>cosa è </a:t>
            </a:r>
            <a:r>
              <a:rPr lang="it-IT" dirty="0"/>
              <a:t>risultato evidente che per eseguire tutte le matrici </a:t>
            </a:r>
            <a:r>
              <a:rPr lang="it-IT"/>
              <a:t>proposte è </a:t>
            </a:r>
            <a:r>
              <a:rPr lang="it-IT" dirty="0"/>
              <a:t>necessario disporre di computer molto potenti, indipendentemente dal sistema operativo: </a:t>
            </a:r>
            <a:r>
              <a:rPr lang="it-IT"/>
              <a:t>non è </a:t>
            </a:r>
            <a:r>
              <a:rPr lang="it-IT" dirty="0"/>
              <a:t>stato possibile infatti eseguire i codici con le matrici Flan 1565 e StocF-1465, rispettivamente di dimensioni 1.564.794 x 1.564.794 e 1.465.137 x 1.465.137.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Per quanto concerne la facilità d’uso </a:t>
            </a:r>
            <a:r>
              <a:rPr lang="it-IT"/>
              <a:t>Python è </a:t>
            </a:r>
            <a:r>
              <a:rPr lang="it-IT" dirty="0"/>
              <a:t>stato il linguaggio che ha </a:t>
            </a:r>
            <a:r>
              <a:rPr lang="it-IT"/>
              <a:t>causato più </a:t>
            </a:r>
            <a:r>
              <a:rPr lang="it-IT" dirty="0" err="1"/>
              <a:t>diﬃcoltà</a:t>
            </a:r>
            <a:r>
              <a:rPr lang="it-IT" dirty="0"/>
              <a:t> nell’installazione, </a:t>
            </a:r>
            <a:r>
              <a:rPr lang="it-IT" dirty="0" err="1"/>
              <a:t>sopratutto</a:t>
            </a:r>
            <a:r>
              <a:rPr lang="it-IT" dirty="0"/>
              <a:t> su sistema operativo Windows, a causa anche dalla poca documentazione reperibile, anche se nella scrittura del codice non si incontrano particolari </a:t>
            </a:r>
            <a:r>
              <a:rPr lang="it-IT" dirty="0" err="1"/>
              <a:t>diﬃcoltà</a:t>
            </a:r>
            <a:r>
              <a:rPr lang="it-IT" dirty="0"/>
              <a:t>. In C</a:t>
            </a:r>
            <a:r>
              <a:rPr lang="it-IT"/>
              <a:t>++ è </a:t>
            </a:r>
            <a:r>
              <a:rPr lang="it-IT" dirty="0"/>
              <a:t>stata utilizzata la libreria </a:t>
            </a:r>
            <a:r>
              <a:rPr lang="it-IT" dirty="0" err="1"/>
              <a:t>Eigen</a:t>
            </a:r>
            <a:r>
              <a:rPr lang="it-IT" dirty="0"/>
              <a:t>, la </a:t>
            </a:r>
            <a:r>
              <a:rPr lang="it-IT"/>
              <a:t>quale è </a:t>
            </a:r>
            <a:r>
              <a:rPr lang="it-IT" dirty="0"/>
              <a:t>molto ben documentata e semplice da importare ed utilizzare nel proprio programma. I codici in MATLAB ed R sono i più immediati da scrivere, </a:t>
            </a:r>
            <a:r>
              <a:rPr lang="it-IT" dirty="0" err="1"/>
              <a:t>poichè</a:t>
            </a:r>
            <a:r>
              <a:rPr lang="it-IT" dirty="0"/>
              <a:t> nel primo caso non `e necessario </a:t>
            </a:r>
            <a:r>
              <a:rPr lang="it-IT" dirty="0" err="1"/>
              <a:t>eﬀettuare</a:t>
            </a:r>
            <a:r>
              <a:rPr lang="it-IT" dirty="0"/>
              <a:t> alcuna ricerca di librerie esterne, mentre nel caso di R si ha una documentazione ricca che permette di sfruttare al meglio le librerie disponibili.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8A6CFD5-FDF8-498B-8B12-A80697CF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491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/>
          <p:cNvSpPr>
            <a:spLocks noGrp="1"/>
          </p:cNvSpPr>
          <p:nvPr>
            <p:ph type="title"/>
          </p:nvPr>
        </p:nvSpPr>
        <p:spPr>
          <a:xfrm>
            <a:off x="513806" y="457634"/>
            <a:ext cx="11239499" cy="1362113"/>
          </a:xfrm>
        </p:spPr>
        <p:txBody>
          <a:bodyPr rtlCol="0"/>
          <a:lstStyle/>
          <a:p>
            <a:pPr rtl="0"/>
            <a:r>
              <a:rPr lang="it-IT" b="1" dirty="0"/>
              <a:t>INTRODUZIONE</a:t>
            </a:r>
          </a:p>
        </p:txBody>
      </p:sp>
      <p:sp>
        <p:nvSpPr>
          <p:cNvPr id="14" name="Segnaposto contenuto 2"/>
          <p:cNvSpPr>
            <a:spLocks noGrp="1"/>
          </p:cNvSpPr>
          <p:nvPr>
            <p:ph idx="1"/>
          </p:nvPr>
        </p:nvSpPr>
        <p:spPr>
          <a:xfrm>
            <a:off x="513807" y="2190750"/>
            <a:ext cx="7994469" cy="3105150"/>
          </a:xfrm>
        </p:spPr>
        <p:txBody>
          <a:bodyPr rtlCol="0">
            <a:normAutofit/>
          </a:bodyPr>
          <a:lstStyle/>
          <a:p>
            <a:pPr marL="0" indent="0" algn="just">
              <a:buNone/>
            </a:pPr>
            <a:r>
              <a:rPr lang="it-IT" sz="2600" dirty="0"/>
              <a:t>Per ognuna delle matrici occorre determinare:</a:t>
            </a:r>
          </a:p>
          <a:p>
            <a:pPr lvl="0" algn="just"/>
            <a:r>
              <a:rPr lang="it-IT" dirty="0"/>
              <a:t>il tempo necessario per calcolare la soluzione x del </a:t>
            </a:r>
            <a:r>
              <a:rPr lang="it-IT"/>
              <a:t>sistema Ax = b</a:t>
            </a:r>
            <a:r>
              <a:rPr lang="it-IT" dirty="0"/>
              <a:t>;</a:t>
            </a:r>
          </a:p>
          <a:p>
            <a:pPr lvl="0" algn="just"/>
            <a:r>
              <a:rPr lang="it-IT" dirty="0"/>
              <a:t>l’errore relativo tra la soluzione calcolata x e la soluzione </a:t>
            </a:r>
            <a:r>
              <a:rPr lang="it-IT"/>
              <a:t>esatta xe, trovata come soluzione del sistema Axe = B;</a:t>
            </a:r>
            <a:endParaRPr lang="it-IT" dirty="0"/>
          </a:p>
          <a:p>
            <a:pPr algn="just"/>
            <a:r>
              <a:rPr lang="it-IT" dirty="0"/>
              <a:t>la memoria necessaria per risolvere il sistema, ovvero grosso modo l’aumento della dimensione del programma in memoria da subito dopo aver letto la matrice a dopo aver risolto il </a:t>
            </a:r>
            <a:r>
              <a:rPr lang="it-IT"/>
              <a:t>sistema.</a:t>
            </a:r>
            <a:endParaRPr lang="it-IT" dirty="0"/>
          </a:p>
        </p:txBody>
      </p:sp>
      <p:pic>
        <p:nvPicPr>
          <p:cNvPr id="1026" name="Picture 2" descr="Cholesky decomposition of variance-covariance matrices in the ...">
            <a:extLst>
              <a:ext uri="{FF2B5EF4-FFF2-40B4-BE49-F238E27FC236}">
                <a16:creationId xmlns:a16="http://schemas.microsoft.com/office/drawing/2014/main" id="{B7CC8182-9A62-4E06-A3FD-F7AA5C3E4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397" y="2208167"/>
            <a:ext cx="23622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0B985A2-0D40-4106-8500-1F64B2A102D8}"/>
              </a:ext>
            </a:extLst>
          </p:cNvPr>
          <p:cNvSpPr txBox="1"/>
          <p:nvPr/>
        </p:nvSpPr>
        <p:spPr>
          <a:xfrm>
            <a:off x="383177" y="5538651"/>
            <a:ext cx="7994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È possibile trovare il listato dei codici alla seguente repository:</a:t>
            </a:r>
          </a:p>
          <a:p>
            <a:r>
              <a:rPr lang="it-IT" u="sng">
                <a:hlinkClick r:id="rId4"/>
              </a:rPr>
              <a:t>https://gitlab.com/okamiRvS/cholesky-computing</a:t>
            </a:r>
            <a:endParaRPr lang="it-IT"/>
          </a:p>
          <a:p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768AA37-4CC3-4B52-AFFF-FC8C3BC21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/>
          <p:cNvSpPr>
            <a:spLocks noGrp="1"/>
          </p:cNvSpPr>
          <p:nvPr>
            <p:ph type="title"/>
          </p:nvPr>
        </p:nvSpPr>
        <p:spPr>
          <a:xfrm>
            <a:off x="513805" y="466343"/>
            <a:ext cx="11164389" cy="1362113"/>
          </a:xfrm>
        </p:spPr>
        <p:txBody>
          <a:bodyPr rtlCol="0"/>
          <a:lstStyle/>
          <a:p>
            <a:pPr rtl="0"/>
            <a:r>
              <a:rPr lang="it-IT" b="1" dirty="0"/>
              <a:t>MATLAB</a:t>
            </a:r>
          </a:p>
        </p:txBody>
      </p:sp>
      <p:sp>
        <p:nvSpPr>
          <p:cNvPr id="14" name="Segnaposto contenuto 2"/>
          <p:cNvSpPr>
            <a:spLocks noGrp="1"/>
          </p:cNvSpPr>
          <p:nvPr>
            <p:ph idx="1"/>
          </p:nvPr>
        </p:nvSpPr>
        <p:spPr>
          <a:xfrm>
            <a:off x="513806" y="2190750"/>
            <a:ext cx="8426088" cy="3243400"/>
          </a:xfrm>
        </p:spPr>
        <p:txBody>
          <a:bodyPr rtlCol="0">
            <a:normAutofit/>
          </a:bodyPr>
          <a:lstStyle/>
          <a:p>
            <a:r>
              <a:rPr lang="it-IT"/>
              <a:t>Abbiamo </a:t>
            </a:r>
            <a:r>
              <a:rPr lang="it-IT" dirty="0"/>
              <a:t>importato </a:t>
            </a:r>
            <a:r>
              <a:rPr lang="it-IT"/>
              <a:t>le matrici </a:t>
            </a:r>
            <a:r>
              <a:rPr lang="it-IT" dirty="0"/>
              <a:t>attraverso la </a:t>
            </a:r>
            <a:r>
              <a:rPr lang="it-IT"/>
              <a:t>funzione </a:t>
            </a:r>
            <a:r>
              <a:rPr lang="it-IT" i="1"/>
              <a:t>mmread</a:t>
            </a:r>
            <a:r>
              <a:rPr lang="it-IT"/>
              <a:t> </a:t>
            </a:r>
            <a:r>
              <a:rPr lang="it-IT" dirty="0"/>
              <a:t>nel formato </a:t>
            </a:r>
            <a:r>
              <a:rPr lang="it-IT" i="1"/>
              <a:t>.mtx;</a:t>
            </a:r>
            <a:endParaRPr lang="it-IT"/>
          </a:p>
          <a:p>
            <a:r>
              <a:rPr lang="it-IT"/>
              <a:t>Dopo aver determinato lo spazio in memoria occupato dalla matrice decomposta attraverso il metodo di Cholesky abbiamo calcolato la soluzione finale x, così l’errore relativo e infine misurato il tempo di risoluzione;</a:t>
            </a:r>
          </a:p>
          <a:p>
            <a:r>
              <a:rPr lang="it-IT"/>
              <a:t>Otteniamo "out of memory" con matrici particolarmente grandi.</a:t>
            </a:r>
            <a:endParaRPr lang="it-IT" dirty="0"/>
          </a:p>
        </p:txBody>
      </p:sp>
      <p:pic>
        <p:nvPicPr>
          <p:cNvPr id="2050" name="Picture 2" descr="MATLAB and Simulink Academic Tour 2018 | Dipartimento di ...">
            <a:extLst>
              <a:ext uri="{FF2B5EF4-FFF2-40B4-BE49-F238E27FC236}">
                <a16:creationId xmlns:a16="http://schemas.microsoft.com/office/drawing/2014/main" id="{8DAF0D33-88F8-43CA-9788-25EB0EBBF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738" y="2042705"/>
            <a:ext cx="3178628" cy="319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7607ED8-6E2F-4C08-82F1-F9DE34BEE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809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6068E2-2707-4553-9A24-F1D672EDD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466343"/>
            <a:ext cx="11230002" cy="1362113"/>
          </a:xfrm>
        </p:spPr>
        <p:txBody>
          <a:bodyPr/>
          <a:lstStyle/>
          <a:p>
            <a:r>
              <a:rPr lang="it-IT" b="1" dirty="0"/>
              <a:t>C++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967DC1-98FF-477C-8ABD-D5446D0F1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29" y="2190749"/>
            <a:ext cx="8504465" cy="3495948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Libreria scelta</a:t>
            </a:r>
            <a:r>
              <a:rPr lang="it-IT"/>
              <a:t>: Eigen</a:t>
            </a:r>
            <a:r>
              <a:rPr lang="it-IT" dirty="0"/>
              <a:t>;</a:t>
            </a:r>
          </a:p>
          <a:p>
            <a:r>
              <a:rPr lang="it-IT" dirty="0"/>
              <a:t>I passi dell’analisi seguono lo schema utilizzato per MATLAB, con alcune complicazioni riguardo: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dirty="0"/>
              <a:t>Caricamento a memoria della matrice: scrittura di un metodo ad-hoc per matrici Matrix Market.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dirty="0"/>
              <a:t>Spazio in </a:t>
            </a:r>
            <a:r>
              <a:rPr lang="it-IT"/>
              <a:t>memoria : </a:t>
            </a:r>
            <a:r>
              <a:rPr lang="it-IT" dirty="0"/>
              <a:t>calcolo empirico sfruttando la struttura CSC</a:t>
            </a:r>
            <a:r>
              <a:rPr lang="it-IT"/>
              <a:t>/CSR</a:t>
            </a:r>
          </a:p>
          <a:p>
            <a:pPr marL="457200" lvl="1" indent="0">
              <a:buNone/>
            </a:pPr>
            <a:endParaRPr lang="it-IT"/>
          </a:p>
          <a:p>
            <a:r>
              <a:rPr lang="it-IT"/>
              <a:t>Risultati peggiori in termini di tempo di calcolo della decomposizione Cholesky, causato dalla natura single-core di Eigen. I tempi sarebbero migliorabili utilizzando il modulo per il supporto a PaStiX o ParadisoMKT.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11" y="4259896"/>
            <a:ext cx="6904902" cy="188658"/>
          </a:xfrm>
          <a:prstGeom prst="rect">
            <a:avLst/>
          </a:prstGeom>
        </p:spPr>
      </p:pic>
      <p:pic>
        <p:nvPicPr>
          <p:cNvPr id="3074" name="Picture 2" descr="C++ - Wikipedia">
            <a:extLst>
              <a:ext uri="{FF2B5EF4-FFF2-40B4-BE49-F238E27FC236}">
                <a16:creationId xmlns:a16="http://schemas.microsoft.com/office/drawing/2014/main" id="{6AD2FFB1-7806-4AF4-9580-C407E36E7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295" y="2322360"/>
            <a:ext cx="2114190" cy="237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73B2CB-01F0-4866-B2BE-7FB1F384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747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7DF71D-57B9-4A00-AA96-0E4B03DF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555" y="466343"/>
            <a:ext cx="11234056" cy="1362113"/>
          </a:xfrm>
        </p:spPr>
        <p:txBody>
          <a:bodyPr/>
          <a:lstStyle/>
          <a:p>
            <a:r>
              <a:rPr lang="it-IT" b="1" dirty="0"/>
              <a:t>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AC427F-94AF-4000-8229-C996759D6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56" y="2190750"/>
            <a:ext cx="7776754" cy="3652702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it-IT" dirty="0"/>
              <a:t>Abbiamo deciso di ricorrere alla libreria </a:t>
            </a:r>
            <a:r>
              <a:rPr lang="it-IT" i="1" dirty="0"/>
              <a:t>spam,</a:t>
            </a:r>
            <a:r>
              <a:rPr lang="it-IT" dirty="0"/>
              <a:t> implementa la funzione che permette di effettuare la decomposizione </a:t>
            </a:r>
            <a:r>
              <a:rPr lang="it-IT"/>
              <a:t>di</a:t>
            </a:r>
            <a:r>
              <a:rPr lang="it-IT" i="1"/>
              <a:t> Choleksy</a:t>
            </a:r>
            <a:r>
              <a:rPr lang="it-IT" i="1" dirty="0"/>
              <a:t>;</a:t>
            </a:r>
            <a:endParaRPr lang="it-IT" dirty="0"/>
          </a:p>
          <a:p>
            <a:pPr algn="just"/>
            <a:r>
              <a:rPr lang="it-IT" dirty="0"/>
              <a:t>Importiamo la matrice con la funzione </a:t>
            </a:r>
            <a:r>
              <a:rPr lang="it-IT" i="1" dirty="0"/>
              <a:t>read.MM</a:t>
            </a:r>
            <a:r>
              <a:rPr lang="it-IT" dirty="0"/>
              <a:t>, che ci permette di salvarla in </a:t>
            </a:r>
            <a:r>
              <a:rPr lang="it-IT"/>
              <a:t>formato sparso;</a:t>
            </a:r>
            <a:endParaRPr lang="it-IT" dirty="0"/>
          </a:p>
          <a:p>
            <a:pPr algn="just"/>
            <a:r>
              <a:rPr lang="it-IT" dirty="0"/>
              <a:t>Grazie al comando </a:t>
            </a:r>
            <a:r>
              <a:rPr lang="it-IT" i="1" dirty="0" err="1"/>
              <a:t>chol.spam</a:t>
            </a:r>
            <a:r>
              <a:rPr lang="it-IT" dirty="0"/>
              <a:t> effettuiamo la decomposizione di </a:t>
            </a:r>
            <a:r>
              <a:rPr lang="it-IT" dirty="0" err="1"/>
              <a:t>Cholesky</a:t>
            </a:r>
            <a:r>
              <a:rPr lang="it-IT" dirty="0"/>
              <a:t> sulla matrice in esame, la funzione riconosce da sola se la matrice passata è simmetrica e </a:t>
            </a:r>
            <a:r>
              <a:rPr lang="it-IT"/>
              <a:t>definita positiva;</a:t>
            </a:r>
            <a:endParaRPr lang="it-IT" dirty="0"/>
          </a:p>
          <a:p>
            <a:pPr algn="just"/>
            <a:r>
              <a:rPr lang="it-IT" dirty="0"/>
              <a:t>La libreria in uso implementa anche la funzione </a:t>
            </a:r>
            <a:r>
              <a:rPr lang="it-IT" i="1" dirty="0" err="1"/>
              <a:t>solve.spam</a:t>
            </a:r>
            <a:r>
              <a:rPr lang="it-IT" dirty="0"/>
              <a:t> che, dato in input il risultato della funzione </a:t>
            </a:r>
            <a:r>
              <a:rPr lang="it-IT" i="1" dirty="0" err="1"/>
              <a:t>chol.spam</a:t>
            </a:r>
            <a:r>
              <a:rPr lang="it-IT" dirty="0"/>
              <a:t>, calcola direttamente il risultato del </a:t>
            </a:r>
            <a:r>
              <a:rPr lang="it-IT"/>
              <a:t>sistema lineare, combinando in maniera opportuna backsolve e forwardsolve.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762C919-5E03-4B1F-BF12-5FFE06E8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it-IT" smtClean="0"/>
              <a:t>5</a:t>
            </a:fld>
            <a:endParaRPr lang="it-IT" dirty="0"/>
          </a:p>
        </p:txBody>
      </p:sp>
      <p:pic>
        <p:nvPicPr>
          <p:cNvPr id="4098" name="Picture 2" descr="R: R Logo">
            <a:extLst>
              <a:ext uri="{FF2B5EF4-FFF2-40B4-BE49-F238E27FC236}">
                <a16:creationId xmlns:a16="http://schemas.microsoft.com/office/drawing/2014/main" id="{9687483C-BD34-4CAD-9478-90349B752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894" y="2251476"/>
            <a:ext cx="2724722" cy="211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7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F21337-584E-41A1-A5CF-CC9EE6471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137" y="466343"/>
            <a:ext cx="11051177" cy="1362113"/>
          </a:xfrm>
        </p:spPr>
        <p:txBody>
          <a:bodyPr/>
          <a:lstStyle/>
          <a:p>
            <a:r>
              <a:rPr lang="it-IT" b="1" dirty="0"/>
              <a:t>PYTHON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92F1BF-1722-45AB-B40E-A7CDF654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38" y="2190749"/>
            <a:ext cx="7977052" cy="3986213"/>
          </a:xfrm>
        </p:spPr>
        <p:txBody>
          <a:bodyPr/>
          <a:lstStyle/>
          <a:p>
            <a:pPr algn="just"/>
            <a:r>
              <a:rPr lang="it-IT" sz="2000" dirty="0"/>
              <a:t>Il calcolo della decomposizione di </a:t>
            </a:r>
            <a:r>
              <a:rPr lang="it-IT" sz="2000" i="1" dirty="0" err="1"/>
              <a:t>Cholesky</a:t>
            </a:r>
            <a:r>
              <a:rPr lang="it-IT" sz="2000" dirty="0"/>
              <a:t> può essere eseguito con la libreria </a:t>
            </a:r>
            <a:r>
              <a:rPr lang="it-IT" sz="2000" i="1" dirty="0" err="1"/>
              <a:t>numpy</a:t>
            </a:r>
            <a:r>
              <a:rPr lang="it-IT" sz="2000" dirty="0"/>
              <a:t> e </a:t>
            </a:r>
            <a:r>
              <a:rPr lang="it-IT" sz="2000" i="1" dirty="0" err="1"/>
              <a:t>scipy</a:t>
            </a:r>
            <a:r>
              <a:rPr lang="it-IT" sz="2000" dirty="0"/>
              <a:t> per matrici dense e con  </a:t>
            </a:r>
            <a:r>
              <a:rPr lang="it-IT" sz="2000" i="1" dirty="0" err="1"/>
              <a:t>scikits.sparse</a:t>
            </a:r>
            <a:r>
              <a:rPr lang="it-IT" sz="2000" i="1" dirty="0"/>
              <a:t> </a:t>
            </a:r>
            <a:r>
              <a:rPr lang="it-IT" sz="2000" dirty="0"/>
              <a:t>per le </a:t>
            </a:r>
            <a:r>
              <a:rPr lang="it-IT" sz="2000"/>
              <a:t>matrici sparse;</a:t>
            </a:r>
            <a:endParaRPr lang="it-IT" sz="2000" dirty="0"/>
          </a:p>
          <a:p>
            <a:pPr algn="just"/>
            <a:r>
              <a:rPr lang="it-IT" sz="2000" dirty="0"/>
              <a:t>Seppur il pacchetto </a:t>
            </a:r>
            <a:r>
              <a:rPr lang="it-IT" sz="2000" i="1" dirty="0" err="1"/>
              <a:t>scikits.sparse</a:t>
            </a:r>
            <a:r>
              <a:rPr lang="it-IT" sz="2000" i="1" dirty="0"/>
              <a:t> </a:t>
            </a:r>
            <a:r>
              <a:rPr lang="it-IT" sz="2000" dirty="0"/>
              <a:t>a detta dei creatori è usabile sia in ambiente Windows che Linux, per l’installazione su Windows abbiamo dovuto compilare tramite </a:t>
            </a:r>
            <a:r>
              <a:rPr lang="it-IT" sz="2000" dirty="0" err="1"/>
              <a:t>cmake</a:t>
            </a:r>
            <a:r>
              <a:rPr lang="it-IT" sz="2000" dirty="0"/>
              <a:t> suite sparse una libreria C/C++ che opera sulle </a:t>
            </a:r>
            <a:r>
              <a:rPr lang="it-IT" sz="2000"/>
              <a:t>matrici sparse; </a:t>
            </a:r>
            <a:endParaRPr lang="it-IT" sz="2000" dirty="0"/>
          </a:p>
          <a:p>
            <a:pPr algn="just"/>
            <a:r>
              <a:rPr lang="it-IT" sz="2000" dirty="0"/>
              <a:t>Il calcolo è eseguito nel seguente modo, se A è una matrice sparsa, simmetrica e definita positiva, e  b è una matrice o vettore (sparso o denso) allora il codice seguente risolve l’equazione </a:t>
            </a:r>
            <a:r>
              <a:rPr lang="it-IT" sz="2000" dirty="0" err="1"/>
              <a:t>Ax</a:t>
            </a:r>
            <a:r>
              <a:rPr lang="it-IT" sz="2000" dirty="0"/>
              <a:t>=b.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4398180-4635-4DFF-B094-14BAA9C15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it-IT" smtClean="0"/>
              <a:t>6</a:t>
            </a:fld>
            <a:endParaRPr lang="it-IT" dirty="0"/>
          </a:p>
        </p:txBody>
      </p:sp>
      <p:pic>
        <p:nvPicPr>
          <p:cNvPr id="5122" name="Picture 2" descr="Archivi:Python-logo-notext.svg - Wikipedia">
            <a:extLst>
              <a:ext uri="{FF2B5EF4-FFF2-40B4-BE49-F238E27FC236}">
                <a16:creationId xmlns:a16="http://schemas.microsoft.com/office/drawing/2014/main" id="{E74003B3-A3B8-4F08-A9B0-DF034CF37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528" y="2390883"/>
            <a:ext cx="2250786" cy="225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75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91FF69-6843-4451-ACCE-95F6A04F4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44" y="466343"/>
            <a:ext cx="11172426" cy="1362113"/>
          </a:xfrm>
        </p:spPr>
        <p:txBody>
          <a:bodyPr/>
          <a:lstStyle/>
          <a:p>
            <a:r>
              <a:rPr lang="it-IT" b="1" dirty="0"/>
              <a:t>ANALISI DEI RISULTATI</a:t>
            </a:r>
          </a:p>
        </p:txBody>
      </p:sp>
      <p:graphicFrame>
        <p:nvGraphicFramePr>
          <p:cNvPr id="12" name="Grafico 11">
            <a:extLst>
              <a:ext uri="{FF2B5EF4-FFF2-40B4-BE49-F238E27FC236}">
                <a16:creationId xmlns:a16="http://schemas.microsoft.com/office/drawing/2014/main" id="{E1B57467-A165-4555-8472-643058D447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4215055"/>
              </p:ext>
            </p:extLst>
          </p:nvPr>
        </p:nvGraphicFramePr>
        <p:xfrm>
          <a:off x="466244" y="2182545"/>
          <a:ext cx="5133367" cy="2967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0ED585DE-7C85-4673-964C-667EDB7729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7832925"/>
              </p:ext>
            </p:extLst>
          </p:nvPr>
        </p:nvGraphicFramePr>
        <p:xfrm>
          <a:off x="6400801" y="3373917"/>
          <a:ext cx="5133366" cy="2967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Rettangolo 13">
            <a:extLst>
              <a:ext uri="{FF2B5EF4-FFF2-40B4-BE49-F238E27FC236}">
                <a16:creationId xmlns:a16="http://schemas.microsoft.com/office/drawing/2014/main" id="{28F95A1A-CBE8-41E7-82B2-537B2AD8CE94}"/>
              </a:ext>
            </a:extLst>
          </p:cNvPr>
          <p:cNvSpPr/>
          <p:nvPr/>
        </p:nvSpPr>
        <p:spPr>
          <a:xfrm>
            <a:off x="6331131" y="2161575"/>
            <a:ext cx="53075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/>
              <a:t>In entrambi i casi al crescere della dimensione della matrice aumenta il tempo di esecuzione e la memoria da queste occupata e si ha un andamento simile per </a:t>
            </a:r>
            <a:r>
              <a:rPr lang="it-IT"/>
              <a:t>l’errore relativo.</a:t>
            </a:r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124896E-75CF-4FE4-B3A6-F68D4F606AE8}"/>
              </a:ext>
            </a:extLst>
          </p:cNvPr>
          <p:cNvSpPr/>
          <p:nvPr/>
        </p:nvSpPr>
        <p:spPr>
          <a:xfrm>
            <a:off x="466244" y="5383634"/>
            <a:ext cx="51333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/>
              <a:t>Con MATLAB </a:t>
            </a:r>
            <a:r>
              <a:rPr lang="it-IT"/>
              <a:t>non è </a:t>
            </a:r>
            <a:r>
              <a:rPr lang="it-IT" dirty="0"/>
              <a:t>stato possibile analizzare matrici di dimensioni superiori a cfd2, in quanto il programma ci ritorna un errore out </a:t>
            </a:r>
            <a:r>
              <a:rPr lang="it-IT"/>
              <a:t>of memory.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F86E837-6A32-41F5-A70A-04EA68FA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438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afico 6">
            <a:extLst>
              <a:ext uri="{FF2B5EF4-FFF2-40B4-BE49-F238E27FC236}">
                <a16:creationId xmlns:a16="http://schemas.microsoft.com/office/drawing/2014/main" id="{6F4BEA2A-5C00-473E-8977-7C0D09A562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7401450"/>
              </p:ext>
            </p:extLst>
          </p:nvPr>
        </p:nvGraphicFramePr>
        <p:xfrm>
          <a:off x="6645810" y="490317"/>
          <a:ext cx="5029200" cy="29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8F362C39-257E-476B-B76D-4AE447E8C9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2988988"/>
              </p:ext>
            </p:extLst>
          </p:nvPr>
        </p:nvGraphicFramePr>
        <p:xfrm>
          <a:off x="516988" y="3429000"/>
          <a:ext cx="5212747" cy="2927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Rettangolo 8">
            <a:extLst>
              <a:ext uri="{FF2B5EF4-FFF2-40B4-BE49-F238E27FC236}">
                <a16:creationId xmlns:a16="http://schemas.microsoft.com/office/drawing/2014/main" id="{C9965BB9-2EE4-4BA0-AB2E-C95320211CF7}"/>
              </a:ext>
            </a:extLst>
          </p:cNvPr>
          <p:cNvSpPr/>
          <p:nvPr/>
        </p:nvSpPr>
        <p:spPr>
          <a:xfrm>
            <a:off x="516990" y="810178"/>
            <a:ext cx="55790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/>
              <a:t>In Windows abbiamo una situazione abbastanza lineare per quanto riguarda la memoria occupata e il tempo, con una crescita dei due valori con l’aumentare della dimensione delle matrici.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1F29852-417C-42C4-AF01-34924DB0BF90}"/>
              </a:ext>
            </a:extLst>
          </p:cNvPr>
          <p:cNvSpPr/>
          <p:nvPr/>
        </p:nvSpPr>
        <p:spPr>
          <a:xfrm>
            <a:off x="6096000" y="4847494"/>
            <a:ext cx="55081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/>
              <a:t>Lo stesso </a:t>
            </a:r>
            <a:r>
              <a:rPr lang="it-IT"/>
              <a:t>scenario è </a:t>
            </a:r>
            <a:r>
              <a:rPr lang="it-IT" dirty="0"/>
              <a:t>possibile osservarlo nel </a:t>
            </a:r>
            <a:r>
              <a:rPr lang="it-IT" dirty="0" err="1"/>
              <a:t>graﬁco</a:t>
            </a:r>
            <a:r>
              <a:rPr lang="it-IT" dirty="0"/>
              <a:t> riferito al sistema operativo Linux.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863403C-A062-43C2-AB39-54670DAA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5064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94F342B2-6719-479B-9B02-296224EAD9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0911600"/>
              </p:ext>
            </p:extLst>
          </p:nvPr>
        </p:nvGraphicFramePr>
        <p:xfrm>
          <a:off x="559483" y="415290"/>
          <a:ext cx="5234940" cy="2841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fico 4">
            <a:extLst>
              <a:ext uri="{FF2B5EF4-FFF2-40B4-BE49-F238E27FC236}">
                <a16:creationId xmlns:a16="http://schemas.microsoft.com/office/drawing/2014/main" id="{6AC7F6CE-3CD3-480E-8A10-DABFD891C9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2320922"/>
              </p:ext>
            </p:extLst>
          </p:nvPr>
        </p:nvGraphicFramePr>
        <p:xfrm>
          <a:off x="6397577" y="3257006"/>
          <a:ext cx="5234940" cy="3030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727ECB2F-D857-4F13-B9AD-D96FA179F5EF}"/>
              </a:ext>
            </a:extLst>
          </p:cNvPr>
          <p:cNvSpPr/>
          <p:nvPr/>
        </p:nvSpPr>
        <p:spPr>
          <a:xfrm>
            <a:off x="6095998" y="415290"/>
            <a:ext cx="55365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/>
              <a:t>In entrambi i casi al crescere della matrice cresce il tempo necessario per calcolare la soluzione </a:t>
            </a:r>
            <a:r>
              <a:rPr lang="it-IT" dirty="0" err="1"/>
              <a:t>ﬁnale</a:t>
            </a:r>
            <a:r>
              <a:rPr lang="it-IT" dirty="0"/>
              <a:t> e la memoria occupata, tranne che per una lieve </a:t>
            </a:r>
            <a:r>
              <a:rPr lang="it-IT" dirty="0" err="1"/>
              <a:t>ﬂessione</a:t>
            </a:r>
            <a:r>
              <a:rPr lang="it-IT" dirty="0"/>
              <a:t> che si ottiene con la matrice </a:t>
            </a:r>
            <a:r>
              <a:rPr lang="it-IT" dirty="0" err="1"/>
              <a:t>parabolic</a:t>
            </a:r>
            <a:r>
              <a:rPr lang="it-IT" dirty="0"/>
              <a:t> fem.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E452CDB-B42F-4218-BC54-1BF37053167F}"/>
              </a:ext>
            </a:extLst>
          </p:cNvPr>
          <p:cNvSpPr/>
          <p:nvPr/>
        </p:nvSpPr>
        <p:spPr>
          <a:xfrm>
            <a:off x="559483" y="4325025"/>
            <a:ext cx="55365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/>
              <a:t>Per quanto riguarda gli errori relativi si parte in entrambe i casi con un errore relativamente alto per la matrice ex15, si ha poi un picco verso il basso con la matrice </a:t>
            </a:r>
            <a:r>
              <a:rPr lang="it-IT" dirty="0" err="1"/>
              <a:t>shallow</a:t>
            </a:r>
            <a:r>
              <a:rPr lang="it-IT" dirty="0"/>
              <a:t> water1 ), mentre procedendo con </a:t>
            </a:r>
            <a:r>
              <a:rPr lang="it-IT"/>
              <a:t>matrici più </a:t>
            </a:r>
            <a:r>
              <a:rPr lang="it-IT" dirty="0"/>
              <a:t>grandi aumenta lievemente l’errore, tranne nel caso di G3 </a:t>
            </a:r>
            <a:r>
              <a:rPr lang="it-IT" dirty="0" err="1"/>
              <a:t>circuit</a:t>
            </a:r>
            <a:r>
              <a:rPr lang="it-IT" dirty="0"/>
              <a:t> dove si ha una lieve </a:t>
            </a:r>
            <a:r>
              <a:rPr lang="it-IT" dirty="0" err="1"/>
              <a:t>ﬂessione</a:t>
            </a:r>
            <a:r>
              <a:rPr lang="it-IT" dirty="0"/>
              <a:t>.</a:t>
            </a:r>
          </a:p>
          <a:p>
            <a:r>
              <a:rPr lang="it-IT" dirty="0"/>
              <a:t> 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B04ECCE-C24A-429D-A0C7-D4F41AA02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D266BE7-899D-4075-917F-DBDE33B6B692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428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rgomenti didattici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421_TF03462902_TF03462902.potx" id="{2385B358-5D9D-4FD7-94BA-ABC0ECE46E6E}" vid="{3CE3128E-0EEE-4170-A829-E60B55A826F8}"/>
    </a:ext>
  </a:extLst>
</a:theme>
</file>

<file path=ppt/theme/theme2.xml><?xml version="1.0" encoding="utf-8"?>
<a:theme xmlns:a="http://schemas.openxmlformats.org/drawingml/2006/main" name="Tema di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Presentazione di argomenti didattici, design con illustrazioni in stile lavagna (widescreen)</Template>
  <TotalTime>285</TotalTime>
  <Words>983</Words>
  <Application>Microsoft Office PowerPoint</Application>
  <PresentationFormat>Widescreen</PresentationFormat>
  <Paragraphs>75</Paragraphs>
  <Slides>11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Argomenti didattici 16x9</vt:lpstr>
      <vt:lpstr>Progetto 1</vt:lpstr>
      <vt:lpstr>INTRODUZIONE</vt:lpstr>
      <vt:lpstr>MATLAB</vt:lpstr>
      <vt:lpstr>C++</vt:lpstr>
      <vt:lpstr>R</vt:lpstr>
      <vt:lpstr>PYTHON</vt:lpstr>
      <vt:lpstr>ANALISI DEI RISULTATI</vt:lpstr>
      <vt:lpstr>Presentazione standard di PowerPoint</vt:lpstr>
      <vt:lpstr>Presentazione standard di PowerPoint</vt:lpstr>
      <vt:lpstr>Presentazione standard di PowerPoint</vt:lpstr>
      <vt:lpstr>CONCLUSIONE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1</dc:title>
  <dc:creator>i.bettini@campus.unimib.it</dc:creator>
  <cp:lastModifiedBy>umberto cocca</cp:lastModifiedBy>
  <cp:revision>80</cp:revision>
  <dcterms:created xsi:type="dcterms:W3CDTF">2020-05-11T14:07:23Z</dcterms:created>
  <dcterms:modified xsi:type="dcterms:W3CDTF">2020-05-26T15:47:38Z</dcterms:modified>
</cp:coreProperties>
</file>